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notesMasterIdLst>
    <p:notesMasterId r:id="rId19"/>
  </p:notesMasterIdLst>
  <p:handoutMasterIdLst>
    <p:handoutMasterId r:id="rId20"/>
  </p:handoutMasterIdLst>
  <p:sldIdLst>
    <p:sldId id="256" r:id="rId2"/>
    <p:sldId id="263" r:id="rId3"/>
    <p:sldId id="287" r:id="rId4"/>
    <p:sldId id="273" r:id="rId5"/>
    <p:sldId id="277" r:id="rId6"/>
    <p:sldId id="278" r:id="rId7"/>
    <p:sldId id="281" r:id="rId8"/>
    <p:sldId id="290" r:id="rId9"/>
    <p:sldId id="269" r:id="rId10"/>
    <p:sldId id="270" r:id="rId11"/>
    <p:sldId id="268" r:id="rId12"/>
    <p:sldId id="258" r:id="rId13"/>
    <p:sldId id="348" r:id="rId14"/>
    <p:sldId id="271" r:id="rId15"/>
    <p:sldId id="354" r:id="rId16"/>
    <p:sldId id="343" r:id="rId17"/>
    <p:sldId id="28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ine Legrand" initials="AL" lastIdx="3" clrIdx="0">
    <p:extLst>
      <p:ext uri="{19B8F6BF-5375-455C-9EA6-DF929625EA0E}">
        <p15:presenceInfo xmlns:p15="http://schemas.microsoft.com/office/powerpoint/2012/main" userId="S-1-5-21-1750527873-1037266120-3498459047-6649" providerId="AD"/>
      </p:ext>
    </p:extLst>
  </p:cmAuthor>
  <p:cmAuthor id="2" name="Sandrine Diesel" initials="SD" lastIdx="9" clrIdx="1">
    <p:extLst>
      <p:ext uri="{19B8F6BF-5375-455C-9EA6-DF929625EA0E}">
        <p15:presenceInfo xmlns:p15="http://schemas.microsoft.com/office/powerpoint/2012/main" userId="S-1-5-21-1750527873-1037266120-3498459047-154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372" autoAdjust="0"/>
  </p:normalViewPr>
  <p:slideViewPr>
    <p:cSldViewPr snapToGrid="0">
      <p:cViewPr varScale="1">
        <p:scale>
          <a:sx n="49" d="100"/>
          <a:sy n="49" d="100"/>
        </p:scale>
        <p:origin x="13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869179-037A-4ABD-AE18-C517D808DF46}"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fr-FR"/>
        </a:p>
      </dgm:t>
    </dgm:pt>
    <dgm:pt modelId="{4AFFE8C7-3B7E-4C14-BAE7-010F21E8D1F5}">
      <dgm:prSet phldrT="[Texte]"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2000" b="1" dirty="0">
              <a:effectLst>
                <a:outerShdw blurRad="38100" dist="38100" dir="2700000" algn="tl">
                  <a:srgbClr val="000000">
                    <a:alpha val="43137"/>
                  </a:srgbClr>
                </a:outerShdw>
              </a:effectLst>
            </a:rPr>
            <a:t>Inscription sur Internet</a:t>
          </a:r>
        </a:p>
      </dgm:t>
    </dgm:pt>
    <dgm:pt modelId="{8A813267-1AE8-44B8-B608-E8080936F003}" type="parTrans" cxnId="{F55DBEB3-A32B-4640-97DA-6A766F7EC5F5}">
      <dgm:prSet/>
      <dgm:spPr/>
      <dgm:t>
        <a:bodyPr/>
        <a:lstStyle/>
        <a:p>
          <a:endParaRPr lang="fr-FR"/>
        </a:p>
      </dgm:t>
    </dgm:pt>
    <dgm:pt modelId="{4FF046FF-9E04-41B9-8E84-0E58F0D5B43F}" type="sibTrans" cxnId="{F55DBEB3-A32B-4640-97DA-6A766F7EC5F5}">
      <dgm:prSet/>
      <dgm:spPr/>
      <dgm:t>
        <a:bodyPr/>
        <a:lstStyle/>
        <a:p>
          <a:endParaRPr lang="fr-FR"/>
        </a:p>
      </dgm:t>
    </dgm:pt>
    <dgm:pt modelId="{C770E047-4725-4ACD-AC0D-87A2946F7B96}">
      <dgm:prSet phldrT="[Texte]"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2000" b="1" u="none" dirty="0">
              <a:effectLst>
                <a:outerShdw blurRad="38100" dist="38100" dir="2700000" algn="tl">
                  <a:srgbClr val="000000">
                    <a:alpha val="43137"/>
                  </a:srgbClr>
                </a:outerShdw>
              </a:effectLst>
            </a:rPr>
            <a:t>Envoi des rapports dactylographiés</a:t>
          </a:r>
        </a:p>
      </dgm:t>
    </dgm:pt>
    <dgm:pt modelId="{7E131E1E-3BCA-4341-9D15-C88F1B5D56E7}" type="parTrans" cxnId="{CDDB1CE8-10C4-4AA6-9024-65B95B973329}">
      <dgm:prSet/>
      <dgm:spPr/>
      <dgm:t>
        <a:bodyPr/>
        <a:lstStyle/>
        <a:p>
          <a:endParaRPr lang="fr-FR"/>
        </a:p>
      </dgm:t>
    </dgm:pt>
    <dgm:pt modelId="{040E700A-DDEB-49A0-A5DF-C45F548E389D}" type="sibTrans" cxnId="{CDDB1CE8-10C4-4AA6-9024-65B95B973329}">
      <dgm:prSet/>
      <dgm:spPr/>
      <dgm:t>
        <a:bodyPr/>
        <a:lstStyle/>
        <a:p>
          <a:endParaRPr lang="fr-FR"/>
        </a:p>
      </dgm:t>
    </dgm:pt>
    <dgm:pt modelId="{7E46E806-78E3-4388-980A-C7E72CCA571C}">
      <dgm:prSet custT="1"/>
      <dgm:spPr/>
      <dgm:t>
        <a:bodyPr/>
        <a:lstStyle/>
        <a:p>
          <a:r>
            <a:rPr lang="fr-FR" sz="2000" dirty="0"/>
            <a:t>Du </a:t>
          </a:r>
          <a:r>
            <a:rPr lang="fr-FR" sz="2000" b="1" dirty="0"/>
            <a:t>mi-octobre </a:t>
          </a:r>
          <a:r>
            <a:rPr lang="fr-FR" sz="2000" dirty="0">
              <a:solidFill>
                <a:schemeClr val="tx1"/>
              </a:solidFill>
            </a:rPr>
            <a:t>à </a:t>
          </a:r>
          <a:r>
            <a:rPr lang="fr-FR" sz="2000" b="1" dirty="0">
              <a:solidFill>
                <a:schemeClr val="tx1"/>
              </a:solidFill>
            </a:rPr>
            <a:t>mi-novembre</a:t>
          </a:r>
          <a:r>
            <a:rPr lang="fr-FR" sz="2000" dirty="0">
              <a:solidFill>
                <a:schemeClr val="tx1"/>
              </a:solidFill>
            </a:rPr>
            <a:t> </a:t>
          </a:r>
          <a:r>
            <a:rPr lang="fr-FR" sz="2000" b="1" dirty="0">
              <a:solidFill>
                <a:schemeClr val="tx1"/>
              </a:solidFill>
            </a:rPr>
            <a:t>https://exapro.siec.education.fr/</a:t>
          </a:r>
          <a:endParaRPr lang="fr-FR" sz="2000" b="0" i="1" dirty="0">
            <a:solidFill>
              <a:schemeClr val="tx1"/>
            </a:solidFill>
          </a:endParaRPr>
        </a:p>
      </dgm:t>
    </dgm:pt>
    <dgm:pt modelId="{A60E61C6-1173-4800-BEF7-BF55A637993F}" type="parTrans" cxnId="{7A16BB31-D809-40E0-8B3D-142179B23CEE}">
      <dgm:prSet/>
      <dgm:spPr/>
      <dgm:t>
        <a:bodyPr/>
        <a:lstStyle/>
        <a:p>
          <a:endParaRPr lang="fr-FR"/>
        </a:p>
      </dgm:t>
    </dgm:pt>
    <dgm:pt modelId="{182EEE23-8CDC-4A08-8FBA-97D3A0EFBDD3}" type="sibTrans" cxnId="{7A16BB31-D809-40E0-8B3D-142179B23CEE}">
      <dgm:prSet/>
      <dgm:spPr/>
      <dgm:t>
        <a:bodyPr/>
        <a:lstStyle/>
        <a:p>
          <a:endParaRPr lang="fr-FR"/>
        </a:p>
      </dgm:t>
    </dgm:pt>
    <dgm:pt modelId="{0136DCA3-4160-418C-9B38-28C7A68E055A}">
      <dgm:prSet custT="1"/>
      <dgm:spPr/>
      <dgm:t>
        <a:bodyPr/>
        <a:lstStyle/>
        <a:p>
          <a:r>
            <a:rPr lang="fr-FR" sz="2000" dirty="0"/>
            <a:t>Au plus tard la </a:t>
          </a:r>
          <a:r>
            <a:rPr lang="fr-FR" sz="2000" b="1" dirty="0">
              <a:solidFill>
                <a:schemeClr val="tx1"/>
              </a:solidFill>
            </a:rPr>
            <a:t>mi-décembre 2022 </a:t>
          </a:r>
          <a:r>
            <a:rPr lang="fr-FR" sz="2000" dirty="0"/>
            <a:t>(minuit, cachet faisant foi)</a:t>
          </a:r>
        </a:p>
      </dgm:t>
    </dgm:pt>
    <dgm:pt modelId="{550734B7-1312-4331-BBE6-6A5FFA7F8EE8}" type="parTrans" cxnId="{D24826DE-6383-484C-8E03-04231409A318}">
      <dgm:prSet/>
      <dgm:spPr/>
      <dgm:t>
        <a:bodyPr/>
        <a:lstStyle/>
        <a:p>
          <a:endParaRPr lang="fr-FR"/>
        </a:p>
      </dgm:t>
    </dgm:pt>
    <dgm:pt modelId="{C067A76E-B7C5-43D5-9E61-63FBE0579790}" type="sibTrans" cxnId="{D24826DE-6383-484C-8E03-04231409A318}">
      <dgm:prSet/>
      <dgm:spPr/>
      <dgm:t>
        <a:bodyPr/>
        <a:lstStyle/>
        <a:p>
          <a:endParaRPr lang="fr-FR"/>
        </a:p>
      </dgm:t>
    </dgm:pt>
    <dgm:pt modelId="{37728023-D0B0-4791-A717-197EAFEF1A90}">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l"/>
          <a:r>
            <a:rPr lang="fr-FR" sz="2000" b="1" dirty="0">
              <a:effectLst>
                <a:outerShdw blurRad="38100" dist="38100" dir="2700000" algn="tl">
                  <a:srgbClr val="000000">
                    <a:alpha val="43137"/>
                  </a:srgbClr>
                </a:outerShdw>
              </a:effectLst>
            </a:rPr>
            <a:t>L’oral</a:t>
          </a:r>
        </a:p>
      </dgm:t>
    </dgm:pt>
    <dgm:pt modelId="{1DC30E6C-A503-41EB-891F-62155D53CD5F}" type="parTrans" cxnId="{096B7EDA-D097-4A91-BCC4-472E86959B5A}">
      <dgm:prSet/>
      <dgm:spPr/>
      <dgm:t>
        <a:bodyPr/>
        <a:lstStyle/>
        <a:p>
          <a:endParaRPr lang="fr-FR"/>
        </a:p>
      </dgm:t>
    </dgm:pt>
    <dgm:pt modelId="{3558A15B-2AE0-4216-BA29-B84A6EE09B80}" type="sibTrans" cxnId="{096B7EDA-D097-4A91-BCC4-472E86959B5A}">
      <dgm:prSet/>
      <dgm:spPr/>
      <dgm:t>
        <a:bodyPr/>
        <a:lstStyle/>
        <a:p>
          <a:endParaRPr lang="fr-FR"/>
        </a:p>
      </dgm:t>
    </dgm:pt>
    <dgm:pt modelId="{73E7A35D-BF08-470C-B87E-38B1B898C434}">
      <dgm:prSet custT="1"/>
      <dgm:spPr/>
      <dgm:t>
        <a:bodyPr/>
        <a:lstStyle/>
        <a:p>
          <a:r>
            <a:rPr lang="fr-FR" sz="2000" b="1" dirty="0"/>
            <a:t>Fin février 2023</a:t>
          </a:r>
          <a:r>
            <a:rPr lang="fr-FR" sz="2000" dirty="0"/>
            <a:t> la maison des examens</a:t>
          </a:r>
        </a:p>
      </dgm:t>
    </dgm:pt>
    <dgm:pt modelId="{00293CEB-01DB-49E1-9A59-B3EE4A799B4D}" type="parTrans" cxnId="{92B01731-4EAB-44C2-A163-6CC62A4DE919}">
      <dgm:prSet/>
      <dgm:spPr/>
      <dgm:t>
        <a:bodyPr/>
        <a:lstStyle/>
        <a:p>
          <a:endParaRPr lang="fr-FR"/>
        </a:p>
      </dgm:t>
    </dgm:pt>
    <dgm:pt modelId="{0331F73F-A9E9-4AB9-B6CD-954E910E2EB0}" type="sibTrans" cxnId="{92B01731-4EAB-44C2-A163-6CC62A4DE919}">
      <dgm:prSet/>
      <dgm:spPr/>
      <dgm:t>
        <a:bodyPr/>
        <a:lstStyle/>
        <a:p>
          <a:endParaRPr lang="fr-FR"/>
        </a:p>
      </dgm:t>
    </dgm:pt>
    <dgm:pt modelId="{01931D17-7328-452A-84B1-3FE2A8E22FD3}">
      <dgm:prSet custT="1"/>
      <dgm:spPr/>
      <dgm:t>
        <a:bodyPr/>
        <a:lstStyle/>
        <a:p>
          <a:r>
            <a:rPr lang="fr-FR" sz="2000" dirty="0"/>
            <a:t>30 minutes</a:t>
          </a:r>
        </a:p>
      </dgm:t>
    </dgm:pt>
    <dgm:pt modelId="{04C7A9F8-AB8E-4A99-9C2E-BACB53726A88}" type="parTrans" cxnId="{D2D5281D-0993-43AD-9196-651691C55DAA}">
      <dgm:prSet/>
      <dgm:spPr/>
      <dgm:t>
        <a:bodyPr/>
        <a:lstStyle/>
        <a:p>
          <a:endParaRPr lang="fr-FR"/>
        </a:p>
      </dgm:t>
    </dgm:pt>
    <dgm:pt modelId="{C647688D-8550-4ED9-8492-471B8E287F74}" type="sibTrans" cxnId="{D2D5281D-0993-43AD-9196-651691C55DAA}">
      <dgm:prSet/>
      <dgm:spPr/>
      <dgm:t>
        <a:bodyPr/>
        <a:lstStyle/>
        <a:p>
          <a:endParaRPr lang="fr-FR"/>
        </a:p>
      </dgm:t>
    </dgm:pt>
    <dgm:pt modelId="{EE5A9E56-8DE7-4848-9FE0-4045196490F0}">
      <dgm:prSet custT="1"/>
      <dgm:spPr/>
      <dgm:t>
        <a:bodyPr/>
        <a:lstStyle/>
        <a:p>
          <a:endParaRPr lang="fr-FR" sz="2000" b="0" i="1" dirty="0">
            <a:solidFill>
              <a:schemeClr val="tx1"/>
            </a:solidFill>
          </a:endParaRPr>
        </a:p>
      </dgm:t>
    </dgm:pt>
    <dgm:pt modelId="{91060E2E-12B4-4903-BF6B-E6C4BEC5859A}" type="parTrans" cxnId="{3DD70BF7-0E57-4477-948B-4D0861E41EA7}">
      <dgm:prSet/>
      <dgm:spPr/>
      <dgm:t>
        <a:bodyPr/>
        <a:lstStyle/>
        <a:p>
          <a:endParaRPr lang="fr-FR"/>
        </a:p>
      </dgm:t>
    </dgm:pt>
    <dgm:pt modelId="{D1DD6398-353B-4900-97FC-6184F111A355}" type="sibTrans" cxnId="{3DD70BF7-0E57-4477-948B-4D0861E41EA7}">
      <dgm:prSet/>
      <dgm:spPr/>
      <dgm:t>
        <a:bodyPr/>
        <a:lstStyle/>
        <a:p>
          <a:endParaRPr lang="fr-FR"/>
        </a:p>
      </dgm:t>
    </dgm:pt>
    <dgm:pt modelId="{CB2C4CFF-F7E3-4C91-AEF0-525B55B5CF08}">
      <dgm:prSet custT="1"/>
      <dgm:spPr/>
      <dgm:t>
        <a:bodyPr/>
        <a:lstStyle/>
        <a:p>
          <a:endParaRPr lang="fr-FR" sz="2000" dirty="0"/>
        </a:p>
      </dgm:t>
    </dgm:pt>
    <dgm:pt modelId="{83BF1185-C5C5-4C8A-9D8A-2783DA82788C}" type="parTrans" cxnId="{615DCEF3-2664-47EB-A8E4-737F913BD290}">
      <dgm:prSet/>
      <dgm:spPr/>
      <dgm:t>
        <a:bodyPr/>
        <a:lstStyle/>
        <a:p>
          <a:endParaRPr lang="fr-FR"/>
        </a:p>
      </dgm:t>
    </dgm:pt>
    <dgm:pt modelId="{4A818C79-0415-4729-A78A-9D601653B7A0}" type="sibTrans" cxnId="{615DCEF3-2664-47EB-A8E4-737F913BD290}">
      <dgm:prSet/>
      <dgm:spPr/>
      <dgm:t>
        <a:bodyPr/>
        <a:lstStyle/>
        <a:p>
          <a:endParaRPr lang="fr-FR"/>
        </a:p>
      </dgm:t>
    </dgm:pt>
    <dgm:pt modelId="{6DF79B10-8983-44AB-9E3D-3B106A98537E}">
      <dgm:prSet custT="1"/>
      <dgm:spPr/>
      <dgm:t>
        <a:bodyPr/>
        <a:lstStyle/>
        <a:p>
          <a:r>
            <a:rPr lang="fr-FR" sz="2000" dirty="0"/>
            <a:t>A déposer dans l’espace cyclades</a:t>
          </a:r>
        </a:p>
      </dgm:t>
    </dgm:pt>
    <dgm:pt modelId="{4D059CFC-3C0C-482A-96D5-D83A2F031627}" type="parTrans" cxnId="{593398AC-C243-47F8-91EB-04526C3C5792}">
      <dgm:prSet/>
      <dgm:spPr/>
    </dgm:pt>
    <dgm:pt modelId="{53B1B352-2482-44E9-95E0-1BF0EDA4CFDF}" type="sibTrans" cxnId="{593398AC-C243-47F8-91EB-04526C3C5792}">
      <dgm:prSet/>
      <dgm:spPr/>
    </dgm:pt>
    <dgm:pt modelId="{93B850AA-2700-44A0-9A02-E4C24F17F0F3}" type="pres">
      <dgm:prSet presAssocID="{C5869179-037A-4ABD-AE18-C517D808DF46}" presName="linear" presStyleCnt="0">
        <dgm:presLayoutVars>
          <dgm:dir/>
          <dgm:animLvl val="lvl"/>
          <dgm:resizeHandles val="exact"/>
        </dgm:presLayoutVars>
      </dgm:prSet>
      <dgm:spPr/>
    </dgm:pt>
    <dgm:pt modelId="{080FBDD9-0486-4ADB-86F4-76C5E064C724}" type="pres">
      <dgm:prSet presAssocID="{4AFFE8C7-3B7E-4C14-BAE7-010F21E8D1F5}" presName="parentLin" presStyleCnt="0"/>
      <dgm:spPr/>
    </dgm:pt>
    <dgm:pt modelId="{5C897610-42DB-420B-B15C-3A79564813D9}" type="pres">
      <dgm:prSet presAssocID="{4AFFE8C7-3B7E-4C14-BAE7-010F21E8D1F5}" presName="parentLeftMargin" presStyleLbl="node1" presStyleIdx="0" presStyleCnt="3"/>
      <dgm:spPr/>
    </dgm:pt>
    <dgm:pt modelId="{0228DCA7-FA67-4330-826A-722C7666156B}" type="pres">
      <dgm:prSet presAssocID="{4AFFE8C7-3B7E-4C14-BAE7-010F21E8D1F5}" presName="parentText" presStyleLbl="node1" presStyleIdx="0" presStyleCnt="3" custScaleY="69356" custLinFactNeighborX="1572" custLinFactNeighborY="-38510">
        <dgm:presLayoutVars>
          <dgm:chMax val="0"/>
          <dgm:bulletEnabled val="1"/>
        </dgm:presLayoutVars>
      </dgm:prSet>
      <dgm:spPr/>
    </dgm:pt>
    <dgm:pt modelId="{F83CADBE-D81C-4A13-8648-C9B2EB5D8D32}" type="pres">
      <dgm:prSet presAssocID="{4AFFE8C7-3B7E-4C14-BAE7-010F21E8D1F5}" presName="negativeSpace" presStyleCnt="0"/>
      <dgm:spPr/>
    </dgm:pt>
    <dgm:pt modelId="{ED545211-7A95-45F0-B9B0-FAB0184CB308}" type="pres">
      <dgm:prSet presAssocID="{4AFFE8C7-3B7E-4C14-BAE7-010F21E8D1F5}" presName="childText" presStyleLbl="conFgAcc1" presStyleIdx="0" presStyleCnt="3">
        <dgm:presLayoutVars>
          <dgm:bulletEnabled val="1"/>
        </dgm:presLayoutVars>
      </dgm:prSet>
      <dgm:spPr/>
    </dgm:pt>
    <dgm:pt modelId="{E792CAF2-EB02-447C-9250-B69933AF027D}" type="pres">
      <dgm:prSet presAssocID="{4FF046FF-9E04-41B9-8E84-0E58F0D5B43F}" presName="spaceBetweenRectangles" presStyleCnt="0"/>
      <dgm:spPr/>
    </dgm:pt>
    <dgm:pt modelId="{FF348356-B8CE-47B9-B2DD-A7310D2FF470}" type="pres">
      <dgm:prSet presAssocID="{C770E047-4725-4ACD-AC0D-87A2946F7B96}" presName="parentLin" presStyleCnt="0"/>
      <dgm:spPr/>
    </dgm:pt>
    <dgm:pt modelId="{40942A51-9873-40F8-B09B-A997AEADED35}" type="pres">
      <dgm:prSet presAssocID="{C770E047-4725-4ACD-AC0D-87A2946F7B96}" presName="parentLeftMargin" presStyleLbl="node1" presStyleIdx="0" presStyleCnt="3"/>
      <dgm:spPr/>
    </dgm:pt>
    <dgm:pt modelId="{F6CDCF77-488F-4949-9653-FEA7271B9D76}" type="pres">
      <dgm:prSet presAssocID="{C770E047-4725-4ACD-AC0D-87A2946F7B96}" presName="parentText" presStyleLbl="node1" presStyleIdx="1" presStyleCnt="3" custScaleY="114563" custLinFactNeighborX="8020" custLinFactNeighborY="-36506">
        <dgm:presLayoutVars>
          <dgm:chMax val="0"/>
          <dgm:bulletEnabled val="1"/>
        </dgm:presLayoutVars>
      </dgm:prSet>
      <dgm:spPr/>
    </dgm:pt>
    <dgm:pt modelId="{0A8861AB-09C3-4847-BDD8-FD72DA1CB702}" type="pres">
      <dgm:prSet presAssocID="{C770E047-4725-4ACD-AC0D-87A2946F7B96}" presName="negativeSpace" presStyleCnt="0"/>
      <dgm:spPr/>
    </dgm:pt>
    <dgm:pt modelId="{B2E849F5-B92F-4C0F-B0A1-790CA1E072FE}" type="pres">
      <dgm:prSet presAssocID="{C770E047-4725-4ACD-AC0D-87A2946F7B96}" presName="childText" presStyleLbl="conFgAcc1" presStyleIdx="1" presStyleCnt="3" custScaleY="83358" custLinFactNeighborX="-198" custLinFactNeighborY="-75680">
        <dgm:presLayoutVars>
          <dgm:bulletEnabled val="1"/>
        </dgm:presLayoutVars>
      </dgm:prSet>
      <dgm:spPr/>
    </dgm:pt>
    <dgm:pt modelId="{644CB2A6-FAE6-47C4-AE10-C8DF77714F7A}" type="pres">
      <dgm:prSet presAssocID="{040E700A-DDEB-49A0-A5DF-C45F548E389D}" presName="spaceBetweenRectangles" presStyleCnt="0"/>
      <dgm:spPr/>
    </dgm:pt>
    <dgm:pt modelId="{ACA36274-6517-4BF0-998D-EB78D5336094}" type="pres">
      <dgm:prSet presAssocID="{37728023-D0B0-4791-A717-197EAFEF1A90}" presName="parentLin" presStyleCnt="0"/>
      <dgm:spPr/>
    </dgm:pt>
    <dgm:pt modelId="{D7703C18-45CF-4804-8277-B499404F6CBA}" type="pres">
      <dgm:prSet presAssocID="{37728023-D0B0-4791-A717-197EAFEF1A90}" presName="parentLeftMargin" presStyleLbl="node1" presStyleIdx="1" presStyleCnt="3"/>
      <dgm:spPr/>
    </dgm:pt>
    <dgm:pt modelId="{713D620C-2910-461A-B89E-DB9B02C8A8EA}" type="pres">
      <dgm:prSet presAssocID="{37728023-D0B0-4791-A717-197EAFEF1A90}" presName="parentText" presStyleLbl="node1" presStyleIdx="2" presStyleCnt="3" custScaleY="60081" custLinFactNeighborX="1572" custLinFactNeighborY="-25671">
        <dgm:presLayoutVars>
          <dgm:chMax val="0"/>
          <dgm:bulletEnabled val="1"/>
        </dgm:presLayoutVars>
      </dgm:prSet>
      <dgm:spPr/>
    </dgm:pt>
    <dgm:pt modelId="{9B1F61D7-973B-47B9-984C-4BC406654A16}" type="pres">
      <dgm:prSet presAssocID="{37728023-D0B0-4791-A717-197EAFEF1A90}" presName="negativeSpace" presStyleCnt="0"/>
      <dgm:spPr/>
    </dgm:pt>
    <dgm:pt modelId="{F2605115-E031-4DDD-9CBB-0C021D5EBF9F}" type="pres">
      <dgm:prSet presAssocID="{37728023-D0B0-4791-A717-197EAFEF1A90}" presName="childText" presStyleLbl="conFgAcc1" presStyleIdx="2" presStyleCnt="3" custScaleY="81236" custLinFactNeighborX="198" custLinFactNeighborY="16634">
        <dgm:presLayoutVars>
          <dgm:bulletEnabled val="1"/>
        </dgm:presLayoutVars>
      </dgm:prSet>
      <dgm:spPr/>
    </dgm:pt>
  </dgm:ptLst>
  <dgm:cxnLst>
    <dgm:cxn modelId="{2FB49B1A-4B3F-4D43-8BA8-973337C35AC4}" type="presOf" srcId="{0136DCA3-4160-418C-9B38-28C7A68E055A}" destId="{B2E849F5-B92F-4C0F-B0A1-790CA1E072FE}" srcOrd="0" destOrd="1" presId="urn:microsoft.com/office/officeart/2005/8/layout/list1"/>
    <dgm:cxn modelId="{D2D5281D-0993-43AD-9196-651691C55DAA}" srcId="{37728023-D0B0-4791-A717-197EAFEF1A90}" destId="{01931D17-7328-452A-84B1-3FE2A8E22FD3}" srcOrd="1" destOrd="0" parTransId="{04C7A9F8-AB8E-4A99-9C2E-BACB53726A88}" sibTransId="{C647688D-8550-4ED9-8492-471B8E287F74}"/>
    <dgm:cxn modelId="{EE3C822A-EF64-4A3E-956D-69EEFB881AC0}" type="presOf" srcId="{4AFFE8C7-3B7E-4C14-BAE7-010F21E8D1F5}" destId="{5C897610-42DB-420B-B15C-3A79564813D9}" srcOrd="0" destOrd="0" presId="urn:microsoft.com/office/officeart/2005/8/layout/list1"/>
    <dgm:cxn modelId="{92B01731-4EAB-44C2-A163-6CC62A4DE919}" srcId="{37728023-D0B0-4791-A717-197EAFEF1A90}" destId="{73E7A35D-BF08-470C-B87E-38B1B898C434}" srcOrd="0" destOrd="0" parTransId="{00293CEB-01DB-49E1-9A59-B3EE4A799B4D}" sibTransId="{0331F73F-A9E9-4AB9-B6CD-954E910E2EB0}"/>
    <dgm:cxn modelId="{7A16BB31-D809-40E0-8B3D-142179B23CEE}" srcId="{4AFFE8C7-3B7E-4C14-BAE7-010F21E8D1F5}" destId="{7E46E806-78E3-4388-980A-C7E72CCA571C}" srcOrd="1" destOrd="0" parTransId="{A60E61C6-1173-4800-BEF7-BF55A637993F}" sibTransId="{182EEE23-8CDC-4A08-8FBA-97D3A0EFBDD3}"/>
    <dgm:cxn modelId="{1D74615B-A68D-4804-B71D-87DC1F115F80}" type="presOf" srcId="{CB2C4CFF-F7E3-4C91-AEF0-525B55B5CF08}" destId="{B2E849F5-B92F-4C0F-B0A1-790CA1E072FE}" srcOrd="0" destOrd="0" presId="urn:microsoft.com/office/officeart/2005/8/layout/list1"/>
    <dgm:cxn modelId="{C503AE5E-4DEA-44B2-8A98-CF2A0A3738AA}" type="presOf" srcId="{C5869179-037A-4ABD-AE18-C517D808DF46}" destId="{93B850AA-2700-44A0-9A02-E4C24F17F0F3}" srcOrd="0" destOrd="0" presId="urn:microsoft.com/office/officeart/2005/8/layout/list1"/>
    <dgm:cxn modelId="{8C150B7D-43C7-4A8F-BF5E-A6A86977E046}" type="presOf" srcId="{4AFFE8C7-3B7E-4C14-BAE7-010F21E8D1F5}" destId="{0228DCA7-FA67-4330-826A-722C7666156B}" srcOrd="1" destOrd="0" presId="urn:microsoft.com/office/officeart/2005/8/layout/list1"/>
    <dgm:cxn modelId="{830B8A8D-7BBD-4F19-B6FC-4CFC5E817812}" type="presOf" srcId="{37728023-D0B0-4791-A717-197EAFEF1A90}" destId="{D7703C18-45CF-4804-8277-B499404F6CBA}" srcOrd="0" destOrd="0" presId="urn:microsoft.com/office/officeart/2005/8/layout/list1"/>
    <dgm:cxn modelId="{65FE859F-DE7D-4DDE-B819-4783D6CDF9BD}" type="presOf" srcId="{01931D17-7328-452A-84B1-3FE2A8E22FD3}" destId="{F2605115-E031-4DDD-9CBB-0C021D5EBF9F}" srcOrd="0" destOrd="1" presId="urn:microsoft.com/office/officeart/2005/8/layout/list1"/>
    <dgm:cxn modelId="{55D714A6-7CD9-4B88-B737-1D3B6D8081F0}" type="presOf" srcId="{C770E047-4725-4ACD-AC0D-87A2946F7B96}" destId="{40942A51-9873-40F8-B09B-A997AEADED35}" srcOrd="0" destOrd="0" presId="urn:microsoft.com/office/officeart/2005/8/layout/list1"/>
    <dgm:cxn modelId="{593398AC-C243-47F8-91EB-04526C3C5792}" srcId="{C770E047-4725-4ACD-AC0D-87A2946F7B96}" destId="{6DF79B10-8983-44AB-9E3D-3B106A98537E}" srcOrd="2" destOrd="0" parTransId="{4D059CFC-3C0C-482A-96D5-D83A2F031627}" sibTransId="{53B1B352-2482-44E9-95E0-1BF0EDA4CFDF}"/>
    <dgm:cxn modelId="{F55DBEB3-A32B-4640-97DA-6A766F7EC5F5}" srcId="{C5869179-037A-4ABD-AE18-C517D808DF46}" destId="{4AFFE8C7-3B7E-4C14-BAE7-010F21E8D1F5}" srcOrd="0" destOrd="0" parTransId="{8A813267-1AE8-44B8-B608-E8080936F003}" sibTransId="{4FF046FF-9E04-41B9-8E84-0E58F0D5B43F}"/>
    <dgm:cxn modelId="{C0359ECE-7281-4CF2-9B20-AD35BF090550}" type="presOf" srcId="{37728023-D0B0-4791-A717-197EAFEF1A90}" destId="{713D620C-2910-461A-B89E-DB9B02C8A8EA}" srcOrd="1" destOrd="0" presId="urn:microsoft.com/office/officeart/2005/8/layout/list1"/>
    <dgm:cxn modelId="{0A07DED2-C0E1-4E1E-9623-389F8BE46D42}" type="presOf" srcId="{C770E047-4725-4ACD-AC0D-87A2946F7B96}" destId="{F6CDCF77-488F-4949-9653-FEA7271B9D76}" srcOrd="1" destOrd="0" presId="urn:microsoft.com/office/officeart/2005/8/layout/list1"/>
    <dgm:cxn modelId="{78D5C2D6-C58F-4C2A-8568-BDD0590B5250}" type="presOf" srcId="{6DF79B10-8983-44AB-9E3D-3B106A98537E}" destId="{B2E849F5-B92F-4C0F-B0A1-790CA1E072FE}" srcOrd="0" destOrd="2" presId="urn:microsoft.com/office/officeart/2005/8/layout/list1"/>
    <dgm:cxn modelId="{096B7EDA-D097-4A91-BCC4-472E86959B5A}" srcId="{C5869179-037A-4ABD-AE18-C517D808DF46}" destId="{37728023-D0B0-4791-A717-197EAFEF1A90}" srcOrd="2" destOrd="0" parTransId="{1DC30E6C-A503-41EB-891F-62155D53CD5F}" sibTransId="{3558A15B-2AE0-4216-BA29-B84A6EE09B80}"/>
    <dgm:cxn modelId="{D24826DE-6383-484C-8E03-04231409A318}" srcId="{C770E047-4725-4ACD-AC0D-87A2946F7B96}" destId="{0136DCA3-4160-418C-9B38-28C7A68E055A}" srcOrd="1" destOrd="0" parTransId="{550734B7-1312-4331-BBE6-6A5FFA7F8EE8}" sibTransId="{C067A76E-B7C5-43D5-9E61-63FBE0579790}"/>
    <dgm:cxn modelId="{1CE15DE0-7FBE-4E4A-BC44-303991CCE44F}" type="presOf" srcId="{EE5A9E56-8DE7-4848-9FE0-4045196490F0}" destId="{ED545211-7A95-45F0-B9B0-FAB0184CB308}" srcOrd="0" destOrd="0" presId="urn:microsoft.com/office/officeart/2005/8/layout/list1"/>
    <dgm:cxn modelId="{CDDB1CE8-10C4-4AA6-9024-65B95B973329}" srcId="{C5869179-037A-4ABD-AE18-C517D808DF46}" destId="{C770E047-4725-4ACD-AC0D-87A2946F7B96}" srcOrd="1" destOrd="0" parTransId="{7E131E1E-3BCA-4341-9D15-C88F1B5D56E7}" sibTransId="{040E700A-DDEB-49A0-A5DF-C45F548E389D}"/>
    <dgm:cxn modelId="{D0D59FF0-18F3-4CE6-8FC6-29F60DFECC46}" type="presOf" srcId="{7E46E806-78E3-4388-980A-C7E72CCA571C}" destId="{ED545211-7A95-45F0-B9B0-FAB0184CB308}" srcOrd="0" destOrd="1" presId="urn:microsoft.com/office/officeart/2005/8/layout/list1"/>
    <dgm:cxn modelId="{615DCEF3-2664-47EB-A8E4-737F913BD290}" srcId="{C770E047-4725-4ACD-AC0D-87A2946F7B96}" destId="{CB2C4CFF-F7E3-4C91-AEF0-525B55B5CF08}" srcOrd="0" destOrd="0" parTransId="{83BF1185-C5C5-4C8A-9D8A-2783DA82788C}" sibTransId="{4A818C79-0415-4729-A78A-9D601653B7A0}"/>
    <dgm:cxn modelId="{13B56AF5-CA99-4B4A-931F-15016A29486A}" type="presOf" srcId="{73E7A35D-BF08-470C-B87E-38B1B898C434}" destId="{F2605115-E031-4DDD-9CBB-0C021D5EBF9F}" srcOrd="0" destOrd="0" presId="urn:microsoft.com/office/officeart/2005/8/layout/list1"/>
    <dgm:cxn modelId="{3DD70BF7-0E57-4477-948B-4D0861E41EA7}" srcId="{4AFFE8C7-3B7E-4C14-BAE7-010F21E8D1F5}" destId="{EE5A9E56-8DE7-4848-9FE0-4045196490F0}" srcOrd="0" destOrd="0" parTransId="{91060E2E-12B4-4903-BF6B-E6C4BEC5859A}" sibTransId="{D1DD6398-353B-4900-97FC-6184F111A355}"/>
    <dgm:cxn modelId="{8CF23492-280E-41C5-AD31-0FADDEF985BF}" type="presParOf" srcId="{93B850AA-2700-44A0-9A02-E4C24F17F0F3}" destId="{080FBDD9-0486-4ADB-86F4-76C5E064C724}" srcOrd="0" destOrd="0" presId="urn:microsoft.com/office/officeart/2005/8/layout/list1"/>
    <dgm:cxn modelId="{C32CC3A6-0790-4C24-87A7-03CB1B5925A1}" type="presParOf" srcId="{080FBDD9-0486-4ADB-86F4-76C5E064C724}" destId="{5C897610-42DB-420B-B15C-3A79564813D9}" srcOrd="0" destOrd="0" presId="urn:microsoft.com/office/officeart/2005/8/layout/list1"/>
    <dgm:cxn modelId="{BE59E7F4-88E5-4064-B563-9E62960D0199}" type="presParOf" srcId="{080FBDD9-0486-4ADB-86F4-76C5E064C724}" destId="{0228DCA7-FA67-4330-826A-722C7666156B}" srcOrd="1" destOrd="0" presId="urn:microsoft.com/office/officeart/2005/8/layout/list1"/>
    <dgm:cxn modelId="{57FFCB35-C79B-4EA0-8463-F9887770CA9F}" type="presParOf" srcId="{93B850AA-2700-44A0-9A02-E4C24F17F0F3}" destId="{F83CADBE-D81C-4A13-8648-C9B2EB5D8D32}" srcOrd="1" destOrd="0" presId="urn:microsoft.com/office/officeart/2005/8/layout/list1"/>
    <dgm:cxn modelId="{4982DA35-C666-4716-8A23-DAC2CDD8EA56}" type="presParOf" srcId="{93B850AA-2700-44A0-9A02-E4C24F17F0F3}" destId="{ED545211-7A95-45F0-B9B0-FAB0184CB308}" srcOrd="2" destOrd="0" presId="urn:microsoft.com/office/officeart/2005/8/layout/list1"/>
    <dgm:cxn modelId="{B336E41E-28DD-49AF-BD31-26C9BF204CE0}" type="presParOf" srcId="{93B850AA-2700-44A0-9A02-E4C24F17F0F3}" destId="{E792CAF2-EB02-447C-9250-B69933AF027D}" srcOrd="3" destOrd="0" presId="urn:microsoft.com/office/officeart/2005/8/layout/list1"/>
    <dgm:cxn modelId="{F1613334-8497-4BE5-9939-C6EF620DB694}" type="presParOf" srcId="{93B850AA-2700-44A0-9A02-E4C24F17F0F3}" destId="{FF348356-B8CE-47B9-B2DD-A7310D2FF470}" srcOrd="4" destOrd="0" presId="urn:microsoft.com/office/officeart/2005/8/layout/list1"/>
    <dgm:cxn modelId="{1623CBCF-67F8-4D0D-8A04-49499380F108}" type="presParOf" srcId="{FF348356-B8CE-47B9-B2DD-A7310D2FF470}" destId="{40942A51-9873-40F8-B09B-A997AEADED35}" srcOrd="0" destOrd="0" presId="urn:microsoft.com/office/officeart/2005/8/layout/list1"/>
    <dgm:cxn modelId="{ED6D98CD-0123-4CDA-9487-457135372645}" type="presParOf" srcId="{FF348356-B8CE-47B9-B2DD-A7310D2FF470}" destId="{F6CDCF77-488F-4949-9653-FEA7271B9D76}" srcOrd="1" destOrd="0" presId="urn:microsoft.com/office/officeart/2005/8/layout/list1"/>
    <dgm:cxn modelId="{1D2BBF0A-8CF5-4CA0-AE38-5EE3F8DB0A0C}" type="presParOf" srcId="{93B850AA-2700-44A0-9A02-E4C24F17F0F3}" destId="{0A8861AB-09C3-4847-BDD8-FD72DA1CB702}" srcOrd="5" destOrd="0" presId="urn:microsoft.com/office/officeart/2005/8/layout/list1"/>
    <dgm:cxn modelId="{E3AAB225-352B-4FCA-BC6E-D123B89AA810}" type="presParOf" srcId="{93B850AA-2700-44A0-9A02-E4C24F17F0F3}" destId="{B2E849F5-B92F-4C0F-B0A1-790CA1E072FE}" srcOrd="6" destOrd="0" presId="urn:microsoft.com/office/officeart/2005/8/layout/list1"/>
    <dgm:cxn modelId="{AFAEAFDB-B2D1-484B-AE31-064A827B300E}" type="presParOf" srcId="{93B850AA-2700-44A0-9A02-E4C24F17F0F3}" destId="{644CB2A6-FAE6-47C4-AE10-C8DF77714F7A}" srcOrd="7" destOrd="0" presId="urn:microsoft.com/office/officeart/2005/8/layout/list1"/>
    <dgm:cxn modelId="{837D4767-D16F-4EDF-B116-D1EF06510045}" type="presParOf" srcId="{93B850AA-2700-44A0-9A02-E4C24F17F0F3}" destId="{ACA36274-6517-4BF0-998D-EB78D5336094}" srcOrd="8" destOrd="0" presId="urn:microsoft.com/office/officeart/2005/8/layout/list1"/>
    <dgm:cxn modelId="{468156D1-D617-42FB-805F-03D4C0C29768}" type="presParOf" srcId="{ACA36274-6517-4BF0-998D-EB78D5336094}" destId="{D7703C18-45CF-4804-8277-B499404F6CBA}" srcOrd="0" destOrd="0" presId="urn:microsoft.com/office/officeart/2005/8/layout/list1"/>
    <dgm:cxn modelId="{76885ED4-528C-422A-80D0-98953C597451}" type="presParOf" srcId="{ACA36274-6517-4BF0-998D-EB78D5336094}" destId="{713D620C-2910-461A-B89E-DB9B02C8A8EA}" srcOrd="1" destOrd="0" presId="urn:microsoft.com/office/officeart/2005/8/layout/list1"/>
    <dgm:cxn modelId="{1FAB962E-87C6-44C6-9458-6A46161F4C75}" type="presParOf" srcId="{93B850AA-2700-44A0-9A02-E4C24F17F0F3}" destId="{9B1F61D7-973B-47B9-984C-4BC406654A16}" srcOrd="9" destOrd="0" presId="urn:microsoft.com/office/officeart/2005/8/layout/list1"/>
    <dgm:cxn modelId="{79E3D33C-614F-4ABD-9AE2-266BA00C722E}" type="presParOf" srcId="{93B850AA-2700-44A0-9A02-E4C24F17F0F3}" destId="{F2605115-E031-4DDD-9CBB-0C021D5EBF9F}" srcOrd="10"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45211-7A95-45F0-B9B0-FAB0184CB308}">
      <dsp:nvSpPr>
        <dsp:cNvPr id="0" name=""/>
        <dsp:cNvSpPr/>
      </dsp:nvSpPr>
      <dsp:spPr>
        <a:xfrm>
          <a:off x="0" y="195094"/>
          <a:ext cx="9215880" cy="13671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5255" tIns="374904" rIns="715255" bIns="142240" numCol="1" spcCol="1270" anchor="t" anchorCtr="0">
          <a:noAutofit/>
        </a:bodyPr>
        <a:lstStyle/>
        <a:p>
          <a:pPr marL="228600" lvl="1" indent="-228600" algn="l" defTabSz="889000">
            <a:lnSpc>
              <a:spcPct val="90000"/>
            </a:lnSpc>
            <a:spcBef>
              <a:spcPct val="0"/>
            </a:spcBef>
            <a:spcAft>
              <a:spcPct val="15000"/>
            </a:spcAft>
            <a:buChar char="•"/>
          </a:pPr>
          <a:endParaRPr lang="fr-FR" sz="2000" b="0" i="1" kern="1200" dirty="0">
            <a:solidFill>
              <a:schemeClr val="tx1"/>
            </a:solidFill>
          </a:endParaRPr>
        </a:p>
        <a:p>
          <a:pPr marL="228600" lvl="1" indent="-228600" algn="l" defTabSz="889000">
            <a:lnSpc>
              <a:spcPct val="90000"/>
            </a:lnSpc>
            <a:spcBef>
              <a:spcPct val="0"/>
            </a:spcBef>
            <a:spcAft>
              <a:spcPct val="15000"/>
            </a:spcAft>
            <a:buChar char="•"/>
          </a:pPr>
          <a:r>
            <a:rPr lang="fr-FR" sz="2000" kern="1200" dirty="0"/>
            <a:t>Du </a:t>
          </a:r>
          <a:r>
            <a:rPr lang="fr-FR" sz="2000" b="1" kern="1200" dirty="0"/>
            <a:t>mi-octobre </a:t>
          </a:r>
          <a:r>
            <a:rPr lang="fr-FR" sz="2000" kern="1200" dirty="0">
              <a:solidFill>
                <a:schemeClr val="tx1"/>
              </a:solidFill>
            </a:rPr>
            <a:t>à </a:t>
          </a:r>
          <a:r>
            <a:rPr lang="fr-FR" sz="2000" b="1" kern="1200" dirty="0">
              <a:solidFill>
                <a:schemeClr val="tx1"/>
              </a:solidFill>
            </a:rPr>
            <a:t>mi-novembre</a:t>
          </a:r>
          <a:r>
            <a:rPr lang="fr-FR" sz="2000" kern="1200" dirty="0">
              <a:solidFill>
                <a:schemeClr val="tx1"/>
              </a:solidFill>
            </a:rPr>
            <a:t> </a:t>
          </a:r>
          <a:r>
            <a:rPr lang="fr-FR" sz="2000" b="1" kern="1200" dirty="0">
              <a:solidFill>
                <a:schemeClr val="tx1"/>
              </a:solidFill>
            </a:rPr>
            <a:t>https://exapro.siec.education.fr/</a:t>
          </a:r>
          <a:endParaRPr lang="fr-FR" sz="2000" b="0" i="1" kern="1200" dirty="0">
            <a:solidFill>
              <a:schemeClr val="tx1"/>
            </a:solidFill>
          </a:endParaRPr>
        </a:p>
      </dsp:txBody>
      <dsp:txXfrm>
        <a:off x="0" y="195094"/>
        <a:ext cx="9215880" cy="1367100"/>
      </dsp:txXfrm>
    </dsp:sp>
    <dsp:sp modelId="{0228DCA7-FA67-4330-826A-722C7666156B}">
      <dsp:nvSpPr>
        <dsp:cNvPr id="0" name=""/>
        <dsp:cNvSpPr/>
      </dsp:nvSpPr>
      <dsp:spPr>
        <a:xfrm>
          <a:off x="468037" y="0"/>
          <a:ext cx="6451116" cy="634690"/>
        </a:xfrm>
        <a:prstGeom prst="roundRect">
          <a:avLst/>
        </a:prstGeom>
        <a:solidFill>
          <a:schemeClr val="accent2"/>
        </a:solidFill>
        <a:ln w="127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43837" tIns="0" rIns="243837" bIns="0" numCol="1" spcCol="1270" anchor="ctr" anchorCtr="0">
          <a:noAutofit/>
        </a:bodyPr>
        <a:lstStyle/>
        <a:p>
          <a:pPr marL="0" lvl="0" indent="0" algn="l"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Inscription sur Internet</a:t>
          </a:r>
        </a:p>
      </dsp:txBody>
      <dsp:txXfrm>
        <a:off x="499020" y="30983"/>
        <a:ext cx="6389150" cy="572724"/>
      </dsp:txXfrm>
    </dsp:sp>
    <dsp:sp modelId="{B2E849F5-B92F-4C0F-B0A1-790CA1E072FE}">
      <dsp:nvSpPr>
        <dsp:cNvPr id="0" name=""/>
        <dsp:cNvSpPr/>
      </dsp:nvSpPr>
      <dsp:spPr>
        <a:xfrm>
          <a:off x="0" y="2193734"/>
          <a:ext cx="9215880" cy="1424484"/>
        </a:xfrm>
        <a:prstGeom prst="rect">
          <a:avLst/>
        </a:prstGeom>
        <a:solidFill>
          <a:schemeClr val="lt1">
            <a:alpha val="90000"/>
            <a:hueOff val="0"/>
            <a:satOff val="0"/>
            <a:lumOff val="0"/>
            <a:alphaOff val="0"/>
          </a:schemeClr>
        </a:solidFill>
        <a:ln w="12700" cap="flat" cmpd="sng" algn="ctr">
          <a:solidFill>
            <a:schemeClr val="accent4">
              <a:hueOff val="179936"/>
              <a:satOff val="8690"/>
              <a:lumOff val="49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5255" tIns="374904" rIns="715255" bIns="142240" numCol="1" spcCol="1270" anchor="t" anchorCtr="0">
          <a:noAutofit/>
        </a:bodyPr>
        <a:lstStyle/>
        <a:p>
          <a:pPr marL="228600" lvl="1" indent="-228600" algn="l" defTabSz="889000">
            <a:lnSpc>
              <a:spcPct val="90000"/>
            </a:lnSpc>
            <a:spcBef>
              <a:spcPct val="0"/>
            </a:spcBef>
            <a:spcAft>
              <a:spcPct val="15000"/>
            </a:spcAft>
            <a:buChar char="•"/>
          </a:pPr>
          <a:endParaRPr lang="fr-FR" sz="2000" kern="1200" dirty="0"/>
        </a:p>
        <a:p>
          <a:pPr marL="228600" lvl="1" indent="-228600" algn="l" defTabSz="889000">
            <a:lnSpc>
              <a:spcPct val="90000"/>
            </a:lnSpc>
            <a:spcBef>
              <a:spcPct val="0"/>
            </a:spcBef>
            <a:spcAft>
              <a:spcPct val="15000"/>
            </a:spcAft>
            <a:buChar char="•"/>
          </a:pPr>
          <a:r>
            <a:rPr lang="fr-FR" sz="2000" kern="1200" dirty="0"/>
            <a:t>Au plus tard la </a:t>
          </a:r>
          <a:r>
            <a:rPr lang="fr-FR" sz="2000" b="1" kern="1200" dirty="0">
              <a:solidFill>
                <a:schemeClr val="tx1"/>
              </a:solidFill>
            </a:rPr>
            <a:t>mi-décembre 2022 </a:t>
          </a:r>
          <a:r>
            <a:rPr lang="fr-FR" sz="2000" kern="1200" dirty="0"/>
            <a:t>(minuit, cachet faisant foi)</a:t>
          </a:r>
        </a:p>
        <a:p>
          <a:pPr marL="228600" lvl="1" indent="-228600" algn="l" defTabSz="889000">
            <a:lnSpc>
              <a:spcPct val="90000"/>
            </a:lnSpc>
            <a:spcBef>
              <a:spcPct val="0"/>
            </a:spcBef>
            <a:spcAft>
              <a:spcPct val="15000"/>
            </a:spcAft>
            <a:buChar char="•"/>
          </a:pPr>
          <a:r>
            <a:rPr lang="fr-FR" sz="2000" kern="1200" dirty="0"/>
            <a:t>A déposer dans l’espace cyclades</a:t>
          </a:r>
        </a:p>
      </dsp:txBody>
      <dsp:txXfrm>
        <a:off x="0" y="2193734"/>
        <a:ext cx="9215880" cy="1424484"/>
      </dsp:txXfrm>
    </dsp:sp>
    <dsp:sp modelId="{F6CDCF77-488F-4949-9653-FEA7271B9D76}">
      <dsp:nvSpPr>
        <dsp:cNvPr id="0" name=""/>
        <dsp:cNvSpPr/>
      </dsp:nvSpPr>
      <dsp:spPr>
        <a:xfrm>
          <a:off x="497749" y="1395520"/>
          <a:ext cx="6451116" cy="1048388"/>
        </a:xfrm>
        <a:prstGeom prst="roundRect">
          <a:avLst/>
        </a:prstGeom>
        <a:solidFill>
          <a:schemeClr val="accent2"/>
        </a:solidFill>
        <a:ln w="127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43837" tIns="0" rIns="243837" bIns="0" numCol="1" spcCol="1270" anchor="ctr" anchorCtr="0">
          <a:noAutofit/>
        </a:bodyPr>
        <a:lstStyle/>
        <a:p>
          <a:pPr marL="0" lvl="0" indent="0" algn="l" defTabSz="889000">
            <a:lnSpc>
              <a:spcPct val="90000"/>
            </a:lnSpc>
            <a:spcBef>
              <a:spcPct val="0"/>
            </a:spcBef>
            <a:spcAft>
              <a:spcPct val="35000"/>
            </a:spcAft>
            <a:buNone/>
          </a:pPr>
          <a:r>
            <a:rPr lang="fr-FR" sz="2000" b="1" u="none" kern="1200" dirty="0">
              <a:effectLst>
                <a:outerShdw blurRad="38100" dist="38100" dir="2700000" algn="tl">
                  <a:srgbClr val="000000">
                    <a:alpha val="43137"/>
                  </a:srgbClr>
                </a:outerShdw>
              </a:effectLst>
            </a:rPr>
            <a:t>Envoi des rapports dactylographiés</a:t>
          </a:r>
        </a:p>
      </dsp:txBody>
      <dsp:txXfrm>
        <a:off x="548927" y="1446698"/>
        <a:ext cx="6348760" cy="946032"/>
      </dsp:txXfrm>
    </dsp:sp>
    <dsp:sp modelId="{F2605115-E031-4DDD-9CBB-0C021D5EBF9F}">
      <dsp:nvSpPr>
        <dsp:cNvPr id="0" name=""/>
        <dsp:cNvSpPr/>
      </dsp:nvSpPr>
      <dsp:spPr>
        <a:xfrm>
          <a:off x="0" y="4022523"/>
          <a:ext cx="9215880" cy="1110577"/>
        </a:xfrm>
        <a:prstGeom prst="rect">
          <a:avLst/>
        </a:prstGeom>
        <a:solidFill>
          <a:schemeClr val="lt1">
            <a:alpha val="90000"/>
            <a:hueOff val="0"/>
            <a:satOff val="0"/>
            <a:lumOff val="0"/>
            <a:alphaOff val="0"/>
          </a:schemeClr>
        </a:solidFill>
        <a:ln w="12700" cap="flat" cmpd="sng" algn="ctr">
          <a:solidFill>
            <a:schemeClr val="accent4">
              <a:hueOff val="359873"/>
              <a:satOff val="17380"/>
              <a:lumOff val="98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5255" tIns="374904" rIns="715255"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dirty="0"/>
            <a:t>Fin février 2023</a:t>
          </a:r>
          <a:r>
            <a:rPr lang="fr-FR" sz="2000" kern="1200" dirty="0"/>
            <a:t> la maison des examens</a:t>
          </a:r>
        </a:p>
        <a:p>
          <a:pPr marL="228600" lvl="1" indent="-228600" algn="l" defTabSz="889000">
            <a:lnSpc>
              <a:spcPct val="90000"/>
            </a:lnSpc>
            <a:spcBef>
              <a:spcPct val="0"/>
            </a:spcBef>
            <a:spcAft>
              <a:spcPct val="15000"/>
            </a:spcAft>
            <a:buChar char="•"/>
          </a:pPr>
          <a:r>
            <a:rPr lang="fr-FR" sz="2000" kern="1200" dirty="0"/>
            <a:t>30 minutes</a:t>
          </a:r>
        </a:p>
      </dsp:txBody>
      <dsp:txXfrm>
        <a:off x="0" y="4022523"/>
        <a:ext cx="9215880" cy="1110577"/>
      </dsp:txXfrm>
    </dsp:sp>
    <dsp:sp modelId="{713D620C-2910-461A-B89E-DB9B02C8A8EA}">
      <dsp:nvSpPr>
        <dsp:cNvPr id="0" name=""/>
        <dsp:cNvSpPr/>
      </dsp:nvSpPr>
      <dsp:spPr>
        <a:xfrm>
          <a:off x="468037" y="3677386"/>
          <a:ext cx="6451116" cy="549813"/>
        </a:xfrm>
        <a:prstGeom prst="roundRect">
          <a:avLst/>
        </a:prstGeom>
        <a:solidFill>
          <a:schemeClr val="accent2"/>
        </a:solidFill>
        <a:ln w="127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43837" tIns="0" rIns="243837" bIns="0" numCol="1" spcCol="1270" anchor="ctr" anchorCtr="0">
          <a:noAutofit/>
        </a:bodyPr>
        <a:lstStyle/>
        <a:p>
          <a:pPr marL="0" lvl="0" indent="0" algn="l"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L’oral</a:t>
          </a:r>
        </a:p>
      </dsp:txBody>
      <dsp:txXfrm>
        <a:off x="494877" y="3704226"/>
        <a:ext cx="6397436" cy="49613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69488B-32A6-4106-9092-5DF21DF268C2}" type="datetimeFigureOut">
              <a:rPr lang="fr-FR" smtClean="0"/>
              <a:t>22/06/2022</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0645FC-7B8F-4102-A55D-28409A7383DB}" type="slidenum">
              <a:rPr lang="fr-FR" smtClean="0"/>
              <a:t>‹N°›</a:t>
            </a:fld>
            <a:endParaRPr lang="fr-FR"/>
          </a:p>
        </p:txBody>
      </p:sp>
    </p:spTree>
    <p:extLst>
      <p:ext uri="{BB962C8B-B14F-4D97-AF65-F5344CB8AC3E}">
        <p14:creationId xmlns:p14="http://schemas.microsoft.com/office/powerpoint/2010/main" val="3024448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5552E-BCB4-4C59-861E-3F3C25FE0F50}" type="datetimeFigureOut">
              <a:rPr lang="fr-FR" smtClean="0"/>
              <a:t>22/06/2022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CDCA0-B270-4BC5-8210-82B21C2EB65A}" type="slidenum">
              <a:rPr lang="fr-FR" smtClean="0"/>
              <a:t>‹N°›</a:t>
            </a:fld>
            <a:endParaRPr lang="fr-FR"/>
          </a:p>
        </p:txBody>
      </p:sp>
    </p:spTree>
    <p:extLst>
      <p:ext uri="{BB962C8B-B14F-4D97-AF65-F5344CB8AC3E}">
        <p14:creationId xmlns:p14="http://schemas.microsoft.com/office/powerpoint/2010/main" val="16720217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4CDCA0-B270-4BC5-8210-82B21C2EB65A}" type="slidenum">
              <a:rPr lang="fr-FR" smtClean="0"/>
              <a:t>1</a:t>
            </a:fld>
            <a:endParaRPr lang="fr-FR"/>
          </a:p>
        </p:txBody>
      </p:sp>
    </p:spTree>
    <p:extLst>
      <p:ext uri="{BB962C8B-B14F-4D97-AF65-F5344CB8AC3E}">
        <p14:creationId xmlns:p14="http://schemas.microsoft.com/office/powerpoint/2010/main" val="2677648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1</a:t>
            </a:r>
            <a:r>
              <a:rPr lang="fr-FR" baseline="30000" dirty="0"/>
              <a:t>er</a:t>
            </a:r>
            <a:r>
              <a:rPr lang="fr-FR" dirty="0"/>
              <a:t> degré : bien sélectionner « académie » et non département</a:t>
            </a:r>
          </a:p>
        </p:txBody>
      </p:sp>
      <p:sp>
        <p:nvSpPr>
          <p:cNvPr id="4" name="Espace réservé du numéro de diapositive 3"/>
          <p:cNvSpPr>
            <a:spLocks noGrp="1"/>
          </p:cNvSpPr>
          <p:nvPr>
            <p:ph type="sldNum" sz="quarter" idx="10"/>
          </p:nvPr>
        </p:nvSpPr>
        <p:spPr/>
        <p:txBody>
          <a:bodyPr/>
          <a:lstStyle/>
          <a:p>
            <a:fld id="{F94CDCA0-B270-4BC5-8210-82B21C2EB65A}" type="slidenum">
              <a:rPr lang="fr-FR" smtClean="0"/>
              <a:t>12</a:t>
            </a:fld>
            <a:endParaRPr lang="fr-FR"/>
          </a:p>
        </p:txBody>
      </p:sp>
    </p:spTree>
    <p:extLst>
      <p:ext uri="{BB962C8B-B14F-4D97-AF65-F5344CB8AC3E}">
        <p14:creationId xmlns:p14="http://schemas.microsoft.com/office/powerpoint/2010/main" val="2638614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Présentation par Michel Moysan</a:t>
            </a:r>
          </a:p>
        </p:txBody>
      </p:sp>
      <p:sp>
        <p:nvSpPr>
          <p:cNvPr id="4" name="Espace réservé du numéro de diapositive 3"/>
          <p:cNvSpPr>
            <a:spLocks noGrp="1"/>
          </p:cNvSpPr>
          <p:nvPr>
            <p:ph type="sldNum" sz="quarter" idx="5"/>
          </p:nvPr>
        </p:nvSpPr>
        <p:spPr/>
        <p:txBody>
          <a:bodyPr/>
          <a:lstStyle/>
          <a:p>
            <a:fld id="{F94CDCA0-B270-4BC5-8210-82B21C2EB65A}" type="slidenum">
              <a:rPr lang="fr-FR" smtClean="0"/>
              <a:t>13</a:t>
            </a:fld>
            <a:endParaRPr lang="fr-FR"/>
          </a:p>
        </p:txBody>
      </p:sp>
    </p:spTree>
    <p:extLst>
      <p:ext uri="{BB962C8B-B14F-4D97-AF65-F5344CB8AC3E}">
        <p14:creationId xmlns:p14="http://schemas.microsoft.com/office/powerpoint/2010/main" val="3815134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776836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4CDCA0-B270-4BC5-8210-82B21C2EB65A}" type="slidenum">
              <a:rPr lang="fr-FR" smtClean="0"/>
              <a:t>15</a:t>
            </a:fld>
            <a:endParaRPr lang="fr-FR"/>
          </a:p>
        </p:txBody>
      </p:sp>
    </p:spTree>
    <p:extLst>
      <p:ext uri="{BB962C8B-B14F-4D97-AF65-F5344CB8AC3E}">
        <p14:creationId xmlns:p14="http://schemas.microsoft.com/office/powerpoint/2010/main" val="2318129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Bibliographie plus complète sera disponible sur le parcours </a:t>
            </a:r>
            <a:r>
              <a:rPr lang="fr-FR" dirty="0" err="1"/>
              <a:t>M@gistère</a:t>
            </a:r>
            <a:r>
              <a:rPr lang="fr-FR" dirty="0"/>
              <a:t> ; page d’accueil !!!</a:t>
            </a:r>
          </a:p>
          <a:p>
            <a:r>
              <a:rPr lang="fr-FR" b="1" dirty="0"/>
              <a:t>La page </a:t>
            </a:r>
            <a:r>
              <a:rPr lang="fr-FR" b="1" dirty="0" err="1"/>
              <a:t>FLSco</a:t>
            </a:r>
            <a:r>
              <a:rPr lang="fr-FR" b="1" dirty="0"/>
              <a:t> d’Eduscol!!!! </a:t>
            </a:r>
            <a:r>
              <a:rPr lang="fr-FR" b="0" dirty="0"/>
              <a:t>(si vous ne deviez entamer qu’une seule lecture cet été, ce </a:t>
            </a:r>
            <a:r>
              <a:rPr lang="fr-FR" b="0"/>
              <a:t>serait celle-ci).</a:t>
            </a:r>
            <a:endParaRPr lang="fr-FR" b="0" dirty="0"/>
          </a:p>
          <a:p>
            <a:r>
              <a:rPr lang="fr-FR" b="0" dirty="0"/>
              <a:t>Par ailleurs, dans le second degré, pour les enseignants qui ne sont pas issus des lettres, se renseigner sur les programmes puisque l’enseignement en dispositif UPE2A croisent le CECRL, le socle et les programmes de lettres.</a:t>
            </a:r>
          </a:p>
          <a:p>
            <a:endParaRPr lang="fr-FR" b="0" dirty="0"/>
          </a:p>
        </p:txBody>
      </p:sp>
      <p:sp>
        <p:nvSpPr>
          <p:cNvPr id="4" name="Espace réservé du numéro de diapositive 3"/>
          <p:cNvSpPr>
            <a:spLocks noGrp="1"/>
          </p:cNvSpPr>
          <p:nvPr>
            <p:ph type="sldNum" sz="quarter" idx="10"/>
          </p:nvPr>
        </p:nvSpPr>
        <p:spPr/>
        <p:txBody>
          <a:bodyPr/>
          <a:lstStyle/>
          <a:p>
            <a:fld id="{F94CDCA0-B270-4BC5-8210-82B21C2EB65A}" type="slidenum">
              <a:rPr lang="fr-FR" smtClean="0"/>
              <a:t>17</a:t>
            </a:fld>
            <a:endParaRPr lang="fr-FR"/>
          </a:p>
        </p:txBody>
      </p:sp>
    </p:spTree>
    <p:extLst>
      <p:ext uri="{BB962C8B-B14F-4D97-AF65-F5344CB8AC3E}">
        <p14:creationId xmlns:p14="http://schemas.microsoft.com/office/powerpoint/2010/main" val="2988579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F94CDCA0-B270-4BC5-8210-82B21C2EB65A}" type="slidenum">
              <a:rPr lang="fr-FR" smtClean="0"/>
              <a:t>2</a:t>
            </a:fld>
            <a:endParaRPr lang="fr-FR"/>
          </a:p>
        </p:txBody>
      </p:sp>
    </p:spTree>
    <p:extLst>
      <p:ext uri="{BB962C8B-B14F-4D97-AF65-F5344CB8AC3E}">
        <p14:creationId xmlns:p14="http://schemas.microsoft.com/office/powerpoint/2010/main" val="610126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Gros travail personnel de préparation</a:t>
            </a:r>
          </a:p>
          <a:p>
            <a:r>
              <a:rPr lang="fr-FR" dirty="0"/>
              <a:t>Autonomie parcours </a:t>
            </a:r>
            <a:r>
              <a:rPr lang="fr-FR" dirty="0" err="1"/>
              <a:t>M@gistère</a:t>
            </a:r>
            <a:endParaRPr lang="fr-FR" dirty="0"/>
          </a:p>
          <a:p>
            <a:r>
              <a:rPr lang="fr-FR" dirty="0"/>
              <a:t>Nécessité </a:t>
            </a:r>
            <a:r>
              <a:rPr lang="fr-FR" sz="1400" b="1" dirty="0"/>
              <a:t>d’utiliser adresse mail académique</a:t>
            </a:r>
          </a:p>
          <a:p>
            <a:r>
              <a:rPr lang="fr-FR" dirty="0"/>
              <a:t>Les 3h d’observation sont proposées mais pas obligatoire : sous réserve OK IEN et CE, remplacements </a:t>
            </a:r>
          </a:p>
          <a:p>
            <a:endParaRPr lang="fr-FR" dirty="0"/>
          </a:p>
        </p:txBody>
      </p:sp>
      <p:sp>
        <p:nvSpPr>
          <p:cNvPr id="4" name="Espace réservé du numéro de diapositive 3"/>
          <p:cNvSpPr>
            <a:spLocks noGrp="1"/>
          </p:cNvSpPr>
          <p:nvPr>
            <p:ph type="sldNum" sz="quarter" idx="10"/>
          </p:nvPr>
        </p:nvSpPr>
        <p:spPr/>
        <p:txBody>
          <a:bodyPr/>
          <a:lstStyle/>
          <a:p>
            <a:fld id="{F94CDCA0-B270-4BC5-8210-82B21C2EB65A}" type="slidenum">
              <a:rPr lang="fr-FR" smtClean="0"/>
              <a:t>3</a:t>
            </a:fld>
            <a:endParaRPr lang="fr-FR"/>
          </a:p>
        </p:txBody>
      </p:sp>
    </p:spTree>
    <p:extLst>
      <p:ext uri="{BB962C8B-B14F-4D97-AF65-F5344CB8AC3E}">
        <p14:creationId xmlns:p14="http://schemas.microsoft.com/office/powerpoint/2010/main" val="2360103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Ordre au choix</a:t>
            </a:r>
          </a:p>
          <a:p>
            <a:r>
              <a:rPr lang="fr-FR" dirty="0"/>
              <a:t>Chaque département s’organise en fonction des besoins mais à la fin : mêmes contenus</a:t>
            </a:r>
          </a:p>
        </p:txBody>
      </p:sp>
      <p:sp>
        <p:nvSpPr>
          <p:cNvPr id="4" name="Espace réservé du numéro de diapositive 3"/>
          <p:cNvSpPr>
            <a:spLocks noGrp="1"/>
          </p:cNvSpPr>
          <p:nvPr>
            <p:ph type="sldNum" sz="quarter" idx="10"/>
          </p:nvPr>
        </p:nvSpPr>
        <p:spPr/>
        <p:txBody>
          <a:bodyPr/>
          <a:lstStyle/>
          <a:p>
            <a:fld id="{F94CDCA0-B270-4BC5-8210-82B21C2EB65A}" type="slidenum">
              <a:rPr lang="fr-FR" smtClean="0"/>
              <a:t>4</a:t>
            </a:fld>
            <a:endParaRPr lang="fr-FR"/>
          </a:p>
        </p:txBody>
      </p:sp>
    </p:spTree>
    <p:extLst>
      <p:ext uri="{BB962C8B-B14F-4D97-AF65-F5344CB8AC3E}">
        <p14:creationId xmlns:p14="http://schemas.microsoft.com/office/powerpoint/2010/main" val="3831353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Ouverture du parcours </a:t>
            </a:r>
            <a:r>
              <a:rPr lang="fr-FR" dirty="0" err="1"/>
              <a:t>M@gistère</a:t>
            </a:r>
            <a:r>
              <a:rPr lang="fr-FR" dirty="0"/>
              <a:t> dès début juillet normalement afin de pouvoir commencer à travailler durant l’été si vous le souhaitez: MONTRER la page d’accueil</a:t>
            </a:r>
          </a:p>
        </p:txBody>
      </p:sp>
      <p:sp>
        <p:nvSpPr>
          <p:cNvPr id="4" name="Espace réservé du numéro de diapositive 3"/>
          <p:cNvSpPr>
            <a:spLocks noGrp="1"/>
          </p:cNvSpPr>
          <p:nvPr>
            <p:ph type="sldNum" sz="quarter" idx="10"/>
          </p:nvPr>
        </p:nvSpPr>
        <p:spPr/>
        <p:txBody>
          <a:bodyPr/>
          <a:lstStyle/>
          <a:p>
            <a:fld id="{F94CDCA0-B270-4BC5-8210-82B21C2EB65A}" type="slidenum">
              <a:rPr lang="fr-FR" smtClean="0"/>
              <a:t>5</a:t>
            </a:fld>
            <a:endParaRPr lang="fr-FR"/>
          </a:p>
        </p:txBody>
      </p:sp>
    </p:spTree>
    <p:extLst>
      <p:ext uri="{BB962C8B-B14F-4D97-AF65-F5344CB8AC3E}">
        <p14:creationId xmlns:p14="http://schemas.microsoft.com/office/powerpoint/2010/main" val="3331142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parcours qui permet: autonomie avec des pistes et des conseils de calendrier donnés par les formateurs</a:t>
            </a:r>
          </a:p>
          <a:p>
            <a:r>
              <a:rPr lang="fr-FR" dirty="0"/>
              <a:t>Possibilité de communiquer sur FORUM (attention un forum est COLLECTIF) : limiter usage</a:t>
            </a:r>
          </a:p>
          <a:p>
            <a:endParaRPr lang="fr-FR" dirty="0"/>
          </a:p>
        </p:txBody>
      </p:sp>
      <p:sp>
        <p:nvSpPr>
          <p:cNvPr id="4" name="Espace réservé du numéro de diapositive 3"/>
          <p:cNvSpPr>
            <a:spLocks noGrp="1"/>
          </p:cNvSpPr>
          <p:nvPr>
            <p:ph type="sldNum" sz="quarter" idx="5"/>
          </p:nvPr>
        </p:nvSpPr>
        <p:spPr/>
        <p:txBody>
          <a:bodyPr/>
          <a:lstStyle/>
          <a:p>
            <a:fld id="{F94CDCA0-B270-4BC5-8210-82B21C2EB65A}" type="slidenum">
              <a:rPr lang="fr-FR" smtClean="0"/>
              <a:t>8</a:t>
            </a:fld>
            <a:endParaRPr lang="fr-FR"/>
          </a:p>
        </p:txBody>
      </p:sp>
    </p:spTree>
    <p:extLst>
      <p:ext uri="{BB962C8B-B14F-4D97-AF65-F5344CB8AC3E}">
        <p14:creationId xmlns:p14="http://schemas.microsoft.com/office/powerpoint/2010/main" val="157306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3 étapes </a:t>
            </a:r>
          </a:p>
          <a:p>
            <a:r>
              <a:rPr lang="fr-FR" dirty="0"/>
              <a:t>Dates exactes qui vous seront précisées lors de la première journée en présentiel</a:t>
            </a:r>
          </a:p>
        </p:txBody>
      </p:sp>
      <p:sp>
        <p:nvSpPr>
          <p:cNvPr id="4" name="Espace réservé du numéro de diapositive 3"/>
          <p:cNvSpPr>
            <a:spLocks noGrp="1"/>
          </p:cNvSpPr>
          <p:nvPr>
            <p:ph type="sldNum" sz="quarter" idx="10"/>
          </p:nvPr>
        </p:nvSpPr>
        <p:spPr/>
        <p:txBody>
          <a:bodyPr/>
          <a:lstStyle/>
          <a:p>
            <a:fld id="{FB8A0F6E-A754-4BF6-AD9C-1E9C7189D511}" type="slidenum">
              <a:rPr lang="fr-FR" smtClean="0"/>
              <a:t>9</a:t>
            </a:fld>
            <a:endParaRPr lang="fr-FR"/>
          </a:p>
        </p:txBody>
      </p:sp>
    </p:spTree>
    <p:extLst>
      <p:ext uri="{BB962C8B-B14F-4D97-AF65-F5344CB8AC3E}">
        <p14:creationId xmlns:p14="http://schemas.microsoft.com/office/powerpoint/2010/main" val="1853560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TOUS les contenus seront abordés en formation départementales. Pour le moment, juste les grandes lignes.</a:t>
            </a:r>
            <a:br>
              <a:rPr lang="fr-FR" dirty="0"/>
            </a:br>
            <a:br>
              <a:rPr lang="fr-FR" dirty="0"/>
            </a:br>
            <a:r>
              <a:rPr lang="fr-FR" dirty="0"/>
              <a:t>Consulter BO sur plus d’info</a:t>
            </a:r>
          </a:p>
        </p:txBody>
      </p:sp>
      <p:sp>
        <p:nvSpPr>
          <p:cNvPr id="4" name="Espace réservé du numéro de diapositive 3"/>
          <p:cNvSpPr>
            <a:spLocks noGrp="1"/>
          </p:cNvSpPr>
          <p:nvPr>
            <p:ph type="sldNum" sz="quarter" idx="10"/>
          </p:nvPr>
        </p:nvSpPr>
        <p:spPr/>
        <p:txBody>
          <a:bodyPr/>
          <a:lstStyle/>
          <a:p>
            <a:fld id="{F94CDCA0-B270-4BC5-8210-82B21C2EB65A}" type="slidenum">
              <a:rPr lang="fr-FR" smtClean="0"/>
              <a:t>10</a:t>
            </a:fld>
            <a:endParaRPr lang="fr-FR"/>
          </a:p>
        </p:txBody>
      </p:sp>
    </p:spTree>
    <p:extLst>
      <p:ext uri="{BB962C8B-B14F-4D97-AF65-F5344CB8AC3E}">
        <p14:creationId xmlns:p14="http://schemas.microsoft.com/office/powerpoint/2010/main" val="2177190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Inciter vivement à aller consulter les rapports de jury</a:t>
            </a:r>
          </a:p>
        </p:txBody>
      </p:sp>
      <p:sp>
        <p:nvSpPr>
          <p:cNvPr id="4" name="Espace réservé du numéro de diapositive 3"/>
          <p:cNvSpPr>
            <a:spLocks noGrp="1"/>
          </p:cNvSpPr>
          <p:nvPr>
            <p:ph type="sldNum" sz="quarter" idx="10"/>
          </p:nvPr>
        </p:nvSpPr>
        <p:spPr/>
        <p:txBody>
          <a:bodyPr/>
          <a:lstStyle/>
          <a:p>
            <a:fld id="{F94CDCA0-B270-4BC5-8210-82B21C2EB65A}" type="slidenum">
              <a:rPr lang="fr-FR" smtClean="0"/>
              <a:t>11</a:t>
            </a:fld>
            <a:endParaRPr lang="fr-FR"/>
          </a:p>
        </p:txBody>
      </p:sp>
    </p:spTree>
    <p:extLst>
      <p:ext uri="{BB962C8B-B14F-4D97-AF65-F5344CB8AC3E}">
        <p14:creationId xmlns:p14="http://schemas.microsoft.com/office/powerpoint/2010/main" val="1695222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6/22/2022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18712466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608883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450514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p:txBody>
          <a:bodyPr/>
          <a:lstStyle>
            <a:lvl1pPr>
              <a:defRPr/>
            </a:lvl1pPr>
          </a:lstStyle>
          <a:p>
            <a:pPr algn="r"/>
            <a:r>
              <a:rPr lang="fr-FR" cap="all"/>
              <a:t>18/02/2022</a:t>
            </a:r>
          </a:p>
        </p:txBody>
      </p:sp>
      <p:sp>
        <p:nvSpPr>
          <p:cNvPr id="3" name="Espace réservé du pied de page 2"/>
          <p:cNvSpPr>
            <a:spLocks noGrp="1"/>
          </p:cNvSpPr>
          <p:nvPr>
            <p:ph type="ftr" sz="quarter" idx="11"/>
          </p:nvPr>
        </p:nvSpPr>
        <p:spPr bwMode="gray"/>
        <p:txBody>
          <a:bodyPr/>
          <a:lstStyle>
            <a:lvl1pPr>
              <a:defRPr/>
            </a:lvl1pPr>
          </a:lstStyle>
          <a:p>
            <a:r>
              <a:rPr lang="fr-FR"/>
              <a:t>Ecole académique de la formation continue de l’académie de Versailles </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480000" y="3128061"/>
            <a:ext cx="11232000" cy="2769600"/>
          </a:xfrm>
        </p:spPr>
        <p:txBody>
          <a:bodyPr/>
          <a:lstStyle>
            <a:lvl1pPr>
              <a:lnSpc>
                <a:spcPct val="90000"/>
              </a:lnSpc>
              <a:spcAft>
                <a:spcPts val="0"/>
              </a:spcAft>
              <a:defRPr sz="4333" b="1" cap="all" baseline="0"/>
            </a:lvl1pPr>
            <a:lvl2pPr marL="0" indent="0">
              <a:spcBef>
                <a:spcPts val="667"/>
              </a:spcBef>
              <a:spcAft>
                <a:spcPts val="0"/>
              </a:spcAft>
              <a:buNone/>
              <a:defRPr sz="2467"/>
            </a:lvl2pPr>
          </a:lstStyle>
          <a:p>
            <a:pPr lvl="0"/>
            <a:r>
              <a:rPr lang="fr-FR"/>
              <a:t>Titre</a:t>
            </a:r>
          </a:p>
          <a:p>
            <a:pPr lvl="1"/>
            <a:r>
              <a:rPr lang="fr-FR"/>
              <a:t>Sous-titre</a:t>
            </a:r>
          </a:p>
        </p:txBody>
      </p:sp>
      <p:cxnSp>
        <p:nvCxnSpPr>
          <p:cNvPr id="12" name="Connecteur droit 11"/>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EC04E4D8-81BF-1E49-863C-5693067E17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350" y="315841"/>
            <a:ext cx="2870439" cy="2209347"/>
          </a:xfrm>
          <a:prstGeom prst="rect">
            <a:avLst/>
          </a:prstGeom>
        </p:spPr>
      </p:pic>
    </p:spTree>
    <p:extLst>
      <p:ext uri="{BB962C8B-B14F-4D97-AF65-F5344CB8AC3E}">
        <p14:creationId xmlns:p14="http://schemas.microsoft.com/office/powerpoint/2010/main" val="225746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a:t>Titre</a:t>
            </a:r>
          </a:p>
        </p:txBody>
      </p:sp>
      <p:sp>
        <p:nvSpPr>
          <p:cNvPr id="3" name="Espace réservé de la date 2"/>
          <p:cNvSpPr>
            <a:spLocks noGrp="1"/>
          </p:cNvSpPr>
          <p:nvPr>
            <p:ph type="dt" sz="half" idx="10"/>
          </p:nvPr>
        </p:nvSpPr>
        <p:spPr bwMode="gray"/>
        <p:txBody>
          <a:bodyPr/>
          <a:lstStyle>
            <a:lvl1pPr>
              <a:defRPr/>
            </a:lvl1pPr>
          </a:lstStyle>
          <a:p>
            <a:pPr algn="r"/>
            <a:r>
              <a:rPr lang="fr-FR" cap="all"/>
              <a:t>18/02/2022</a:t>
            </a:r>
          </a:p>
        </p:txBody>
      </p:sp>
      <p:sp>
        <p:nvSpPr>
          <p:cNvPr id="4" name="Espace réservé du pied de page 3"/>
          <p:cNvSpPr>
            <a:spLocks noGrp="1"/>
          </p:cNvSpPr>
          <p:nvPr>
            <p:ph type="ftr" sz="quarter" idx="11"/>
          </p:nvPr>
        </p:nvSpPr>
        <p:spPr bwMode="gray"/>
        <p:txBody>
          <a:bodyPr/>
          <a:lstStyle>
            <a:lvl1pPr>
              <a:defRPr/>
            </a:lvl1pPr>
          </a:lstStyle>
          <a:p>
            <a:r>
              <a:rPr lang="fr-FR"/>
              <a:t>Ecole académique de la formation continue de l’académie de Versailles </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10" name="Espace réservé du texte 9"/>
          <p:cNvSpPr>
            <a:spLocks noGrp="1"/>
          </p:cNvSpPr>
          <p:nvPr>
            <p:ph type="body" sz="quarter" idx="13" hasCustomPrompt="1"/>
          </p:nvPr>
        </p:nvSpPr>
        <p:spPr bwMode="gray">
          <a:xfrm>
            <a:off x="4416000" y="240000"/>
            <a:ext cx="7296000"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479999" y="2448000"/>
            <a:ext cx="3360000" cy="3432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4416000" y="2448000"/>
            <a:ext cx="3360000" cy="3432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8352000" y="2448000"/>
            <a:ext cx="3360000" cy="3432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Tree>
    <p:extLst>
      <p:ext uri="{BB962C8B-B14F-4D97-AF65-F5344CB8AC3E}">
        <p14:creationId xmlns:p14="http://schemas.microsoft.com/office/powerpoint/2010/main" val="331898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6/22/2022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1495345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7" name="Date Placeholder 6"/>
          <p:cNvSpPr>
            <a:spLocks noGrp="1"/>
          </p:cNvSpPr>
          <p:nvPr>
            <p:ph type="dt" sz="half" idx="10"/>
          </p:nvPr>
        </p:nvSpPr>
        <p:spPr/>
        <p:txBody>
          <a:bodyPr/>
          <a:lstStyle/>
          <a:p>
            <a:fld id="{1160EA64-D806-43AC-9DF2-F8C432F32B4C}" type="datetimeFigureOut">
              <a:rPr lang="en-US" smtClean="0"/>
              <a:t>6/22/2022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1220600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6/22/2022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339474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Date Placeholder 6"/>
          <p:cNvSpPr>
            <a:spLocks noGrp="1"/>
          </p:cNvSpPr>
          <p:nvPr>
            <p:ph type="dt" sz="half" idx="10"/>
          </p:nvPr>
        </p:nvSpPr>
        <p:spPr/>
        <p:txBody>
          <a:bodyPr/>
          <a:lstStyle/>
          <a:p>
            <a:fld id="{1160EA64-D806-43AC-9DF2-F8C432F32B4C}" type="datetimeFigureOut">
              <a:rPr lang="en-US" smtClean="0"/>
              <a:t>6/22/2022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a:t>
            </a:fld>
            <a:endParaRPr lang="en-US" dirty="0"/>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419483000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6/22/2022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167548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6/22/2022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2801871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9" name="Date Placeholder 8"/>
          <p:cNvSpPr>
            <a:spLocks noGrp="1"/>
          </p:cNvSpPr>
          <p:nvPr>
            <p:ph type="dt" sz="half" idx="10"/>
          </p:nvPr>
        </p:nvSpPr>
        <p:spPr/>
        <p:txBody>
          <a:bodyPr/>
          <a:lstStyle/>
          <a:p>
            <a:fld id="{D1BE4249-C0D0-4B06-8692-E8BB871AF643}" type="datetimeFigureOut">
              <a:rPr lang="en-US" smtClean="0"/>
              <a:t>6/22/2022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417456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6/22/2022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2701140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6/22/2022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21691734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hyperlink" Target="https://siec.education.fr/examens/certifications/certifications-complementaires-326.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5.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package" Target="../embeddings/Microsoft_Word_Document.docx"/><Relationship Id="rId5" Type="http://schemas.openxmlformats.org/officeDocument/2006/relationships/image" Target="../media/image3.jp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2.jpe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74520" y="2749422"/>
            <a:ext cx="8991600" cy="2111629"/>
          </a:xfrm>
        </p:spPr>
        <p:txBody>
          <a:bodyPr>
            <a:normAutofit fontScale="90000"/>
          </a:bodyPr>
          <a:lstStyle/>
          <a:p>
            <a:r>
              <a:rPr lang="fr-FR" dirty="0"/>
              <a:t> Réunion information</a:t>
            </a:r>
            <a:br>
              <a:rPr lang="fr-FR" dirty="0"/>
            </a:br>
            <a:r>
              <a:rPr lang="fr-FR" dirty="0"/>
              <a:t>Préparation A LA Certification Complémentaire FLS</a:t>
            </a:r>
            <a:br>
              <a:rPr lang="fr-FR" dirty="0"/>
            </a:br>
            <a:r>
              <a:rPr lang="fr-FR" dirty="0"/>
              <a:t>2022-2023</a:t>
            </a:r>
          </a:p>
        </p:txBody>
      </p:sp>
      <p:sp>
        <p:nvSpPr>
          <p:cNvPr id="3" name="Sous-titre 2"/>
          <p:cNvSpPr>
            <a:spLocks noGrp="1"/>
          </p:cNvSpPr>
          <p:nvPr>
            <p:ph type="subTitle" idx="1"/>
          </p:nvPr>
        </p:nvSpPr>
        <p:spPr>
          <a:xfrm>
            <a:off x="2695194" y="5324475"/>
            <a:ext cx="6801612" cy="609600"/>
          </a:xfrm>
        </p:spPr>
        <p:txBody>
          <a:bodyPr>
            <a:normAutofit/>
          </a:bodyPr>
          <a:lstStyle/>
          <a:p>
            <a:r>
              <a:rPr lang="fr-FR" sz="2800" dirty="0"/>
              <a:t>Mercredi 22 juin 2022</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69" y="330655"/>
            <a:ext cx="3293745" cy="2234218"/>
          </a:xfrm>
          <a:prstGeom prst="rect">
            <a:avLst/>
          </a:prstGeom>
        </p:spPr>
      </p:pic>
      <p:pic>
        <p:nvPicPr>
          <p:cNvPr id="7" name="Image 6">
            <a:extLst>
              <a:ext uri="{FF2B5EF4-FFF2-40B4-BE49-F238E27FC236}">
                <a16:creationId xmlns:a16="http://schemas.microsoft.com/office/drawing/2014/main" id="{27212F87-8E3F-46C7-A74A-10CE5328BB9F}"/>
              </a:ext>
            </a:extLst>
          </p:cNvPr>
          <p:cNvPicPr>
            <a:picLocks noChangeAspect="1"/>
          </p:cNvPicPr>
          <p:nvPr/>
        </p:nvPicPr>
        <p:blipFill>
          <a:blip r:embed="rId4"/>
          <a:stretch>
            <a:fillRect/>
          </a:stretch>
        </p:blipFill>
        <p:spPr>
          <a:xfrm>
            <a:off x="8573146" y="330654"/>
            <a:ext cx="2775892" cy="1955345"/>
          </a:xfrm>
          <a:prstGeom prst="rect">
            <a:avLst/>
          </a:prstGeom>
        </p:spPr>
      </p:pic>
    </p:spTree>
    <p:extLst>
      <p:ext uri="{BB962C8B-B14F-4D97-AF65-F5344CB8AC3E}">
        <p14:creationId xmlns:p14="http://schemas.microsoft.com/office/powerpoint/2010/main" val="1514313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1136" y="964692"/>
            <a:ext cx="7729728" cy="836676"/>
          </a:xfrm>
          <a:solidFill>
            <a:schemeClr val="accent2"/>
          </a:solidFill>
        </p:spPr>
        <p:txBody>
          <a:bodyPr/>
          <a:lstStyle/>
          <a:p>
            <a:r>
              <a:rPr lang="fr-FR" dirty="0"/>
              <a:t>L’EXAMEN: le rapport</a:t>
            </a:r>
          </a:p>
        </p:txBody>
      </p:sp>
      <p:sp>
        <p:nvSpPr>
          <p:cNvPr id="3" name="Espace réservé du contenu 2"/>
          <p:cNvSpPr>
            <a:spLocks noGrp="1"/>
          </p:cNvSpPr>
          <p:nvPr>
            <p:ph idx="1"/>
          </p:nvPr>
        </p:nvSpPr>
        <p:spPr>
          <a:xfrm>
            <a:off x="1290828" y="2487168"/>
            <a:ext cx="9610344" cy="3776472"/>
          </a:xfrm>
        </p:spPr>
        <p:txBody>
          <a:bodyPr>
            <a:noAutofit/>
          </a:bodyPr>
          <a:lstStyle/>
          <a:p>
            <a:pPr marL="0" indent="0" algn="just">
              <a:spcBef>
                <a:spcPts val="0"/>
              </a:spcBef>
              <a:buNone/>
            </a:pPr>
            <a:r>
              <a:rPr lang="fr-FR" sz="2400" b="1" dirty="0">
                <a:cs typeface="Mangal" pitchFamily="2"/>
              </a:rPr>
              <a:t>5 pages au plus dactylographiées </a:t>
            </a:r>
            <a:r>
              <a:rPr lang="fr-FR" sz="2400" dirty="0">
                <a:cs typeface="Mangal" pitchFamily="2"/>
              </a:rPr>
              <a:t>précisant: </a:t>
            </a:r>
          </a:p>
          <a:p>
            <a:pPr marL="0" indent="0" algn="just">
              <a:spcBef>
                <a:spcPts val="0"/>
              </a:spcBef>
              <a:buNone/>
            </a:pPr>
            <a:endParaRPr lang="fr-FR" sz="2400" dirty="0">
              <a:cs typeface="Mangal" pitchFamily="2"/>
            </a:endParaRPr>
          </a:p>
          <a:p>
            <a:pPr algn="just">
              <a:spcBef>
                <a:spcPts val="0"/>
              </a:spcBef>
              <a:buFontTx/>
              <a:buChar char="-"/>
            </a:pPr>
            <a:r>
              <a:rPr lang="fr-FR" sz="2400" dirty="0">
                <a:cs typeface="Mangal" pitchFamily="2"/>
              </a:rPr>
              <a:t>CV détaillé </a:t>
            </a:r>
            <a:r>
              <a:rPr lang="fr-FR" sz="2400">
                <a:cs typeface="Mangal" pitchFamily="2"/>
              </a:rPr>
              <a:t>/ rédigé </a:t>
            </a:r>
            <a:r>
              <a:rPr lang="fr-FR" sz="2400" dirty="0">
                <a:cs typeface="Mangal" pitchFamily="2"/>
              </a:rPr>
              <a:t>des titres et diplômes </a:t>
            </a:r>
            <a:r>
              <a:rPr lang="fr-FR" sz="2400" b="1" dirty="0">
                <a:cs typeface="Mangal" pitchFamily="2"/>
              </a:rPr>
              <a:t>en rapport avec le FLS </a:t>
            </a:r>
          </a:p>
          <a:p>
            <a:pPr marL="0" indent="0" algn="just">
              <a:spcBef>
                <a:spcPts val="0"/>
              </a:spcBef>
              <a:buNone/>
            </a:pPr>
            <a:endParaRPr lang="fr-FR" sz="2400" dirty="0">
              <a:cs typeface="Mangal" pitchFamily="2"/>
            </a:endParaRPr>
          </a:p>
          <a:p>
            <a:pPr algn="just">
              <a:spcBef>
                <a:spcPts val="0"/>
              </a:spcBef>
              <a:buFontTx/>
              <a:buChar char="-"/>
            </a:pPr>
            <a:r>
              <a:rPr lang="fr-FR" sz="2400" dirty="0">
                <a:cs typeface="Mangal" pitchFamily="2"/>
              </a:rPr>
              <a:t>Les expériences d’enseignement, d’ateliers, de stages, de sessions de formation, de travaux effectués à titre personnel ou professionnel pouvant comprendre un </a:t>
            </a:r>
            <a:r>
              <a:rPr lang="fr-FR" sz="2400" b="1" dirty="0">
                <a:cs typeface="Mangal" pitchFamily="2"/>
              </a:rPr>
              <a:t>développement commenté d’une expérience professionnelle significative au regard du FLS</a:t>
            </a:r>
            <a:endParaRPr lang="fr-FR" sz="2400" dirty="0">
              <a:cs typeface="Mangal" pitchFamily="2"/>
            </a:endParaRPr>
          </a:p>
          <a:p>
            <a:pPr marL="0" indent="0">
              <a:spcBef>
                <a:spcPts val="0"/>
              </a:spcBef>
              <a:buNone/>
            </a:pPr>
            <a:endParaRPr lang="fr-FR" sz="2400"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13" y="230071"/>
            <a:ext cx="1709833" cy="1159817"/>
          </a:xfrm>
          <a:prstGeom prst="rect">
            <a:avLst/>
          </a:prstGeom>
        </p:spPr>
      </p:pic>
      <p:sp>
        <p:nvSpPr>
          <p:cNvPr id="7" name="ZoneTexte 6"/>
          <p:cNvSpPr txBox="1"/>
          <p:nvPr/>
        </p:nvSpPr>
        <p:spPr>
          <a:xfrm>
            <a:off x="7021286" y="6103008"/>
            <a:ext cx="5641957" cy="584775"/>
          </a:xfrm>
          <a:prstGeom prst="rect">
            <a:avLst/>
          </a:prstGeom>
          <a:noFill/>
        </p:spPr>
        <p:txBody>
          <a:bodyPr wrap="square" rtlCol="0">
            <a:spAutoFit/>
          </a:bodyPr>
          <a:lstStyle/>
          <a:p>
            <a:r>
              <a:rPr lang="fr-FR" sz="1400" b="1" dirty="0"/>
              <a:t>Texte de référence BO n° 2019-104 du 16-7-2019</a:t>
            </a:r>
          </a:p>
          <a:p>
            <a:endParaRPr lang="fr-FR" dirty="0"/>
          </a:p>
        </p:txBody>
      </p:sp>
      <p:pic>
        <p:nvPicPr>
          <p:cNvPr id="8" name="Image 7">
            <a:extLst>
              <a:ext uri="{FF2B5EF4-FFF2-40B4-BE49-F238E27FC236}">
                <a16:creationId xmlns:a16="http://schemas.microsoft.com/office/drawing/2014/main" id="{CD35E705-5D43-482C-A319-E245FA315432}"/>
              </a:ext>
            </a:extLst>
          </p:cNvPr>
          <p:cNvPicPr>
            <a:picLocks noChangeAspect="1"/>
          </p:cNvPicPr>
          <p:nvPr/>
        </p:nvPicPr>
        <p:blipFill>
          <a:blip r:embed="rId4"/>
          <a:stretch>
            <a:fillRect/>
          </a:stretch>
        </p:blipFill>
        <p:spPr>
          <a:xfrm>
            <a:off x="10335759" y="78777"/>
            <a:ext cx="1646528" cy="1159818"/>
          </a:xfrm>
          <a:prstGeom prst="rect">
            <a:avLst/>
          </a:prstGeom>
        </p:spPr>
      </p:pic>
    </p:spTree>
    <p:extLst>
      <p:ext uri="{BB962C8B-B14F-4D97-AF65-F5344CB8AC3E}">
        <p14:creationId xmlns:p14="http://schemas.microsoft.com/office/powerpoint/2010/main" val="1256642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1136" y="683514"/>
            <a:ext cx="7729728" cy="836676"/>
          </a:xfrm>
          <a:solidFill>
            <a:schemeClr val="accent2"/>
          </a:solidFill>
        </p:spPr>
        <p:txBody>
          <a:bodyPr/>
          <a:lstStyle/>
          <a:p>
            <a:r>
              <a:rPr lang="fr-FR" dirty="0"/>
              <a:t>L’EXAMEN: l’oral</a:t>
            </a:r>
          </a:p>
        </p:txBody>
      </p:sp>
      <p:sp>
        <p:nvSpPr>
          <p:cNvPr id="3" name="Espace réservé du contenu 2"/>
          <p:cNvSpPr>
            <a:spLocks noGrp="1"/>
          </p:cNvSpPr>
          <p:nvPr>
            <p:ph idx="1"/>
          </p:nvPr>
        </p:nvSpPr>
        <p:spPr>
          <a:xfrm>
            <a:off x="1290828" y="2176926"/>
            <a:ext cx="9610344" cy="3489089"/>
          </a:xfrm>
        </p:spPr>
        <p:txBody>
          <a:bodyPr>
            <a:noAutofit/>
          </a:bodyPr>
          <a:lstStyle/>
          <a:p>
            <a:pPr marL="0" indent="0">
              <a:spcBef>
                <a:spcPts val="0"/>
              </a:spcBef>
              <a:buNone/>
            </a:pPr>
            <a:r>
              <a:rPr lang="fr-FR" sz="2400" b="1" dirty="0"/>
              <a:t>Date</a:t>
            </a:r>
            <a:r>
              <a:rPr lang="fr-FR" sz="2400" dirty="0"/>
              <a:t> : fin février à la maison des examens (SIEC)</a:t>
            </a:r>
          </a:p>
          <a:p>
            <a:pPr marL="0" indent="0">
              <a:spcBef>
                <a:spcPts val="0"/>
              </a:spcBef>
              <a:buNone/>
            </a:pPr>
            <a:endParaRPr lang="fr-FR" sz="2400" dirty="0"/>
          </a:p>
          <a:p>
            <a:pPr marL="0" indent="0">
              <a:spcBef>
                <a:spcPts val="0"/>
              </a:spcBef>
              <a:buNone/>
            </a:pPr>
            <a:r>
              <a:rPr lang="fr-FR" sz="2400" b="1" dirty="0"/>
              <a:t>Le jury </a:t>
            </a:r>
            <a:r>
              <a:rPr lang="fr-FR" sz="2400" dirty="0"/>
              <a:t>: 2 ou 3 personnes qui seront choisies parmi les IA-IPR, IEN, universitaires, CPC, enseignants en UPE2A, formateurs des CASNAV, enseignants-chercheurs …</a:t>
            </a:r>
          </a:p>
          <a:p>
            <a:pPr marL="0" indent="0">
              <a:spcBef>
                <a:spcPts val="0"/>
              </a:spcBef>
              <a:buNone/>
            </a:pPr>
            <a:endParaRPr lang="fr-FR" sz="2400" dirty="0"/>
          </a:p>
          <a:p>
            <a:pPr marL="0" indent="0">
              <a:spcBef>
                <a:spcPts val="0"/>
              </a:spcBef>
              <a:buNone/>
            </a:pPr>
            <a:r>
              <a:rPr lang="fr-FR" sz="2400" b="1" dirty="0"/>
              <a:t>Durée</a:t>
            </a:r>
            <a:r>
              <a:rPr lang="fr-FR" sz="2400" dirty="0"/>
              <a:t>: 30 minutes (10 minutes de présentation, 20 minutes d’échanges)</a:t>
            </a:r>
          </a:p>
          <a:p>
            <a:pPr marL="0" indent="0" algn="ctr">
              <a:spcBef>
                <a:spcPts val="0"/>
              </a:spcBef>
              <a:buNone/>
            </a:pPr>
            <a:endParaRPr lang="fr-FR" sz="3600" i="1" u="sng" dirty="0">
              <a:solidFill>
                <a:schemeClr val="accent1">
                  <a:lumMod val="75000"/>
                </a:schemeClr>
              </a:solidFill>
              <a:ea typeface="Microsoft YaHei" pitchFamily="2"/>
              <a:cs typeface="Mangal" pitchFamily="2"/>
            </a:endParaRPr>
          </a:p>
          <a:p>
            <a:pPr marL="0" indent="0" algn="ctr">
              <a:spcBef>
                <a:spcPts val="0"/>
              </a:spcBef>
              <a:buNone/>
            </a:pPr>
            <a:r>
              <a:rPr lang="fr-FR" sz="2400" dirty="0">
                <a:hlinkClick r:id="rId3"/>
              </a:rPr>
              <a:t>rapports de jury CCFLS</a:t>
            </a:r>
            <a:endParaRPr lang="fr-FR" sz="2400" dirty="0"/>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713" y="230071"/>
            <a:ext cx="1709833" cy="1159817"/>
          </a:xfrm>
          <a:prstGeom prst="rect">
            <a:avLst/>
          </a:prstGeom>
        </p:spPr>
      </p:pic>
      <p:pic>
        <p:nvPicPr>
          <p:cNvPr id="7" name="Image 6">
            <a:extLst>
              <a:ext uri="{FF2B5EF4-FFF2-40B4-BE49-F238E27FC236}">
                <a16:creationId xmlns:a16="http://schemas.microsoft.com/office/drawing/2014/main" id="{76A6FEA4-3F42-4739-9308-B3192B00417E}"/>
              </a:ext>
            </a:extLst>
          </p:cNvPr>
          <p:cNvPicPr>
            <a:picLocks noChangeAspect="1"/>
          </p:cNvPicPr>
          <p:nvPr/>
        </p:nvPicPr>
        <p:blipFill>
          <a:blip r:embed="rId5"/>
          <a:stretch>
            <a:fillRect/>
          </a:stretch>
        </p:blipFill>
        <p:spPr>
          <a:xfrm>
            <a:off x="10335759" y="360372"/>
            <a:ext cx="1646528" cy="1159818"/>
          </a:xfrm>
          <a:prstGeom prst="rect">
            <a:avLst/>
          </a:prstGeom>
        </p:spPr>
      </p:pic>
    </p:spTree>
    <p:extLst>
      <p:ext uri="{BB962C8B-B14F-4D97-AF65-F5344CB8AC3E}">
        <p14:creationId xmlns:p14="http://schemas.microsoft.com/office/powerpoint/2010/main" val="1554754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73451" y="384795"/>
            <a:ext cx="7729728" cy="1188720"/>
          </a:xfrm>
          <a:solidFill>
            <a:schemeClr val="accent2"/>
          </a:solidFill>
        </p:spPr>
        <p:txBody>
          <a:bodyPr>
            <a:normAutofit/>
          </a:bodyPr>
          <a:lstStyle/>
          <a:p>
            <a:r>
              <a:rPr lang="fr-FR" dirty="0"/>
              <a:t>2022-2023</a:t>
            </a:r>
            <a:br>
              <a:rPr lang="fr-FR" dirty="0"/>
            </a:br>
            <a:r>
              <a:rPr lang="fr-FR" dirty="0"/>
              <a:t>INSCRIPTION A LA FORMATION</a:t>
            </a:r>
          </a:p>
        </p:txBody>
      </p:sp>
      <p:sp>
        <p:nvSpPr>
          <p:cNvPr id="4" name="Espace réservé du contenu 3"/>
          <p:cNvSpPr>
            <a:spLocks noGrp="1"/>
          </p:cNvSpPr>
          <p:nvPr>
            <p:ph sz="half" idx="1"/>
          </p:nvPr>
        </p:nvSpPr>
        <p:spPr>
          <a:xfrm>
            <a:off x="1564327" y="2374275"/>
            <a:ext cx="9054470" cy="3101982"/>
          </a:xfrm>
        </p:spPr>
        <p:txBody>
          <a:bodyPr>
            <a:normAutofit/>
          </a:bodyPr>
          <a:lstStyle/>
          <a:p>
            <a:pPr marL="0" indent="0" algn="ctr">
              <a:buNone/>
            </a:pPr>
            <a:r>
              <a:rPr lang="en-US" sz="2800" dirty="0"/>
              <a:t>Inscription sur le </a:t>
            </a:r>
            <a:r>
              <a:rPr lang="en-US" sz="2800" dirty="0" err="1"/>
              <a:t>portail</a:t>
            </a:r>
            <a:r>
              <a:rPr lang="en-US" sz="2800" dirty="0"/>
              <a:t> de </a:t>
            </a:r>
            <a:r>
              <a:rPr lang="en-US" sz="2800" dirty="0" err="1"/>
              <a:t>l’école</a:t>
            </a:r>
            <a:r>
              <a:rPr lang="en-US" sz="2800" dirty="0"/>
              <a:t> </a:t>
            </a:r>
            <a:r>
              <a:rPr lang="en-US" sz="2800" dirty="0" err="1"/>
              <a:t>académique</a:t>
            </a:r>
            <a:r>
              <a:rPr lang="en-US" sz="2800" dirty="0"/>
              <a:t> de la formation continue du </a:t>
            </a:r>
            <a:r>
              <a:rPr lang="en-US" sz="2800" b="1" dirty="0"/>
              <a:t>20 </a:t>
            </a:r>
            <a:r>
              <a:rPr lang="en-US" sz="2800" b="1" dirty="0" err="1"/>
              <a:t>juin</a:t>
            </a:r>
            <a:r>
              <a:rPr lang="en-US" sz="2800" b="1" dirty="0"/>
              <a:t> au 3 </a:t>
            </a:r>
            <a:r>
              <a:rPr lang="en-US" sz="2800" b="1" dirty="0" err="1"/>
              <a:t>juillet</a:t>
            </a:r>
            <a:r>
              <a:rPr lang="en-US" sz="2800" b="1" dirty="0"/>
              <a:t> 2022</a:t>
            </a:r>
          </a:p>
          <a:p>
            <a:pPr marL="0" indent="0" algn="ctr">
              <a:buNone/>
            </a:pPr>
            <a:endParaRPr lang="en-US" sz="2800" dirty="0"/>
          </a:p>
          <a:p>
            <a:pPr marL="0" indent="0" algn="ctr">
              <a:buNone/>
            </a:pPr>
            <a:r>
              <a:rPr lang="en-US" sz="2800" dirty="0"/>
              <a:t>Appellation </a:t>
            </a:r>
            <a:r>
              <a:rPr lang="en-US" sz="2800" b="1" dirty="0"/>
              <a:t>Certification complémentaire FLS</a:t>
            </a:r>
          </a:p>
          <a:p>
            <a:pPr marL="0" indent="0" algn="ctr">
              <a:buNone/>
            </a:pPr>
            <a:r>
              <a:rPr lang="en-US" sz="2800" b="1" dirty="0"/>
              <a:t> (dispositif n° 22A0250099 et module 76316)</a:t>
            </a:r>
            <a:r>
              <a:rPr lang="en-US" sz="2800" dirty="0"/>
              <a:t>.</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09" y="280564"/>
            <a:ext cx="1906103" cy="1292951"/>
          </a:xfrm>
          <a:prstGeom prst="rect">
            <a:avLst/>
          </a:prstGeom>
        </p:spPr>
      </p:pic>
      <p:pic>
        <p:nvPicPr>
          <p:cNvPr id="8" name="Image 7">
            <a:extLst>
              <a:ext uri="{FF2B5EF4-FFF2-40B4-BE49-F238E27FC236}">
                <a16:creationId xmlns:a16="http://schemas.microsoft.com/office/drawing/2014/main" id="{E2A1C539-818D-428D-9B30-4241AB7DFBD4}"/>
              </a:ext>
            </a:extLst>
          </p:cNvPr>
          <p:cNvPicPr>
            <a:picLocks noChangeAspect="1"/>
          </p:cNvPicPr>
          <p:nvPr/>
        </p:nvPicPr>
        <p:blipFill>
          <a:blip r:embed="rId4"/>
          <a:stretch>
            <a:fillRect/>
          </a:stretch>
        </p:blipFill>
        <p:spPr>
          <a:xfrm>
            <a:off x="10477218" y="384795"/>
            <a:ext cx="1646528" cy="1159818"/>
          </a:xfrm>
          <a:prstGeom prst="rect">
            <a:avLst/>
          </a:prstGeom>
        </p:spPr>
      </p:pic>
    </p:spTree>
    <p:extLst>
      <p:ext uri="{BB962C8B-B14F-4D97-AF65-F5344CB8AC3E}">
        <p14:creationId xmlns:p14="http://schemas.microsoft.com/office/powerpoint/2010/main" val="1232912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392A8A-2849-4DDC-B67D-0A04B6854A88}"/>
              </a:ext>
            </a:extLst>
          </p:cNvPr>
          <p:cNvSpPr>
            <a:spLocks noGrp="1"/>
          </p:cNvSpPr>
          <p:nvPr>
            <p:ph type="title"/>
          </p:nvPr>
        </p:nvSpPr>
        <p:spPr/>
        <p:txBody>
          <a:bodyPr>
            <a:normAutofit fontScale="90000"/>
          </a:bodyPr>
          <a:lstStyle/>
          <a:p>
            <a:endParaRPr lang="fr-FR"/>
          </a:p>
        </p:txBody>
      </p:sp>
      <p:sp>
        <p:nvSpPr>
          <p:cNvPr id="3" name="Espace réservé de la date 2">
            <a:extLst>
              <a:ext uri="{FF2B5EF4-FFF2-40B4-BE49-F238E27FC236}">
                <a16:creationId xmlns:a16="http://schemas.microsoft.com/office/drawing/2014/main" id="{FDFF6B06-E62C-41B4-8F36-E07D0E18A4C3}"/>
              </a:ext>
            </a:extLst>
          </p:cNvPr>
          <p:cNvSpPr>
            <a:spLocks noGrp="1"/>
          </p:cNvSpPr>
          <p:nvPr>
            <p:ph type="dt" sz="half" idx="10"/>
          </p:nvPr>
        </p:nvSpPr>
        <p:spPr/>
        <p:txBody>
          <a:bodyPr/>
          <a:lstStyle/>
          <a:p>
            <a:pPr algn="r"/>
            <a:r>
              <a:rPr lang="fr-FR" cap="all" dirty="0"/>
              <a:t>10/06/2022</a:t>
            </a:r>
          </a:p>
        </p:txBody>
      </p:sp>
      <p:sp>
        <p:nvSpPr>
          <p:cNvPr id="4" name="Espace réservé du pied de page 3">
            <a:extLst>
              <a:ext uri="{FF2B5EF4-FFF2-40B4-BE49-F238E27FC236}">
                <a16:creationId xmlns:a16="http://schemas.microsoft.com/office/drawing/2014/main" id="{8FF98F25-0E01-415B-BAFE-C79E47E4EC63}"/>
              </a:ext>
            </a:extLst>
          </p:cNvPr>
          <p:cNvSpPr>
            <a:spLocks noGrp="1"/>
          </p:cNvSpPr>
          <p:nvPr>
            <p:ph type="ftr" sz="quarter" idx="11"/>
          </p:nvPr>
        </p:nvSpPr>
        <p:spPr/>
        <p:txBody>
          <a:bodyPr/>
          <a:lstStyle/>
          <a:p>
            <a:r>
              <a:rPr lang="fr-FR"/>
              <a:t>Ecole académique de la formation continue de l’académie de Versailles </a:t>
            </a:r>
          </a:p>
          <a:p>
            <a:endParaRPr lang="fr-FR"/>
          </a:p>
        </p:txBody>
      </p:sp>
      <p:sp>
        <p:nvSpPr>
          <p:cNvPr id="5" name="Espace réservé du numéro de diapositive 4">
            <a:extLst>
              <a:ext uri="{FF2B5EF4-FFF2-40B4-BE49-F238E27FC236}">
                <a16:creationId xmlns:a16="http://schemas.microsoft.com/office/drawing/2014/main" id="{F9F8150E-A0E4-46A0-8326-0ABE3316C97A}"/>
              </a:ext>
            </a:extLst>
          </p:cNvPr>
          <p:cNvSpPr>
            <a:spLocks noGrp="1"/>
          </p:cNvSpPr>
          <p:nvPr>
            <p:ph type="sldNum" sz="quarter" idx="12"/>
          </p:nvPr>
        </p:nvSpPr>
        <p:spPr/>
        <p:txBody>
          <a:bodyPr/>
          <a:lstStyle/>
          <a:p>
            <a:fld id="{733122C9-A0B9-462F-8757-0847AD287B63}" type="slidenum">
              <a:rPr lang="fr-FR" smtClean="0"/>
              <a:pPr/>
              <a:t>13</a:t>
            </a:fld>
            <a:endParaRPr lang="fr-FR"/>
          </a:p>
        </p:txBody>
      </p:sp>
      <p:sp>
        <p:nvSpPr>
          <p:cNvPr id="6" name="Espace réservé du texte 5">
            <a:extLst>
              <a:ext uri="{FF2B5EF4-FFF2-40B4-BE49-F238E27FC236}">
                <a16:creationId xmlns:a16="http://schemas.microsoft.com/office/drawing/2014/main" id="{150E861F-479A-4257-972E-F298EE71B47A}"/>
              </a:ext>
            </a:extLst>
          </p:cNvPr>
          <p:cNvSpPr>
            <a:spLocks noGrp="1"/>
          </p:cNvSpPr>
          <p:nvPr>
            <p:ph type="body" sz="quarter" idx="13"/>
          </p:nvPr>
        </p:nvSpPr>
        <p:spPr/>
        <p:txBody>
          <a:bodyPr/>
          <a:lstStyle/>
          <a:p>
            <a:pPr>
              <a:lnSpc>
                <a:spcPct val="100000"/>
              </a:lnSpc>
              <a:spcAft>
                <a:spcPts val="800"/>
              </a:spcAft>
            </a:pPr>
            <a:r>
              <a:rPr lang="fr-FR" sz="3733" b="0" cap="none" dirty="0">
                <a:solidFill>
                  <a:srgbClr val="000000"/>
                </a:solidFill>
                <a:latin typeface="Marianne" panose="02000000000000000000" pitchFamily="50" charset="0"/>
              </a:rPr>
              <a:t>Présentation du nouveau portail EAFC</a:t>
            </a:r>
          </a:p>
          <a:p>
            <a:endParaRPr lang="fr-FR" dirty="0"/>
          </a:p>
        </p:txBody>
      </p:sp>
    </p:spTree>
    <p:extLst>
      <p:ext uri="{BB962C8B-B14F-4D97-AF65-F5344CB8AC3E}">
        <p14:creationId xmlns:p14="http://schemas.microsoft.com/office/powerpoint/2010/main" val="161836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F9DDBA-2966-7B2E-AAE2-DDFBACF8A793}"/>
              </a:ext>
            </a:extLst>
          </p:cNvPr>
          <p:cNvSpPr>
            <a:spLocks noGrp="1"/>
          </p:cNvSpPr>
          <p:nvPr>
            <p:ph type="title"/>
          </p:nvPr>
        </p:nvSpPr>
        <p:spPr>
          <a:xfrm>
            <a:off x="480000" y="978000"/>
            <a:ext cx="11232000" cy="960000"/>
          </a:xfrm>
        </p:spPr>
        <p:txBody>
          <a:bodyPr>
            <a:normAutofit fontScale="90000"/>
          </a:bodyPr>
          <a:lstStyle/>
          <a:p>
            <a:r>
              <a:rPr lang="fr-FR">
                <a:cs typeface="Arial"/>
              </a:rPr>
              <a:t>Le portail de l'école académique de la formation continue</a:t>
            </a:r>
            <a:endParaRPr lang="fr-FR"/>
          </a:p>
        </p:txBody>
      </p:sp>
      <p:sp>
        <p:nvSpPr>
          <p:cNvPr id="3" name="Espace réservé du texte 2">
            <a:extLst>
              <a:ext uri="{FF2B5EF4-FFF2-40B4-BE49-F238E27FC236}">
                <a16:creationId xmlns:a16="http://schemas.microsoft.com/office/drawing/2014/main" id="{5BF6ECAC-74BD-E79D-FB6E-853C10BDF7D9}"/>
              </a:ext>
            </a:extLst>
          </p:cNvPr>
          <p:cNvSpPr>
            <a:spLocks noGrp="1"/>
          </p:cNvSpPr>
          <p:nvPr>
            <p:ph type="body" sz="quarter" idx="13"/>
          </p:nvPr>
        </p:nvSpPr>
        <p:spPr/>
        <p:txBody>
          <a:bodyPr/>
          <a:lstStyle/>
          <a:p>
            <a:pPr marL="0" indent="0">
              <a:buNone/>
            </a:pPr>
            <a:r>
              <a:rPr lang="fr-FR"/>
              <a:t>Ecole académique de la formation continue</a:t>
            </a:r>
          </a:p>
        </p:txBody>
      </p:sp>
      <p:pic>
        <p:nvPicPr>
          <p:cNvPr id="7" name="Image 6">
            <a:extLst>
              <a:ext uri="{FF2B5EF4-FFF2-40B4-BE49-F238E27FC236}">
                <a16:creationId xmlns:a16="http://schemas.microsoft.com/office/drawing/2014/main" id="{CC4EDBE3-ED1C-4687-8250-3D981ED52AD5}"/>
              </a:ext>
            </a:extLst>
          </p:cNvPr>
          <p:cNvPicPr>
            <a:picLocks noChangeAspect="1"/>
          </p:cNvPicPr>
          <p:nvPr/>
        </p:nvPicPr>
        <p:blipFill rotWithShape="1">
          <a:blip r:embed="rId3"/>
          <a:srcRect t="19833" b="33510"/>
          <a:stretch/>
        </p:blipFill>
        <p:spPr>
          <a:xfrm>
            <a:off x="2259675" y="2073711"/>
            <a:ext cx="7969947" cy="4544289"/>
          </a:xfrm>
          <a:prstGeom prst="rect">
            <a:avLst/>
          </a:prstGeom>
        </p:spPr>
      </p:pic>
    </p:spTree>
    <p:extLst>
      <p:ext uri="{BB962C8B-B14F-4D97-AF65-F5344CB8AC3E}">
        <p14:creationId xmlns:p14="http://schemas.microsoft.com/office/powerpoint/2010/main" val="41604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F9DDBA-2966-7B2E-AAE2-DDFBACF8A793}"/>
              </a:ext>
            </a:extLst>
          </p:cNvPr>
          <p:cNvSpPr>
            <a:spLocks noGrp="1"/>
          </p:cNvSpPr>
          <p:nvPr>
            <p:ph type="title"/>
          </p:nvPr>
        </p:nvSpPr>
        <p:spPr>
          <a:xfrm>
            <a:off x="480001" y="978000"/>
            <a:ext cx="11232001" cy="960000"/>
          </a:xfrm>
        </p:spPr>
        <p:txBody>
          <a:bodyPr>
            <a:normAutofit fontScale="90000"/>
          </a:bodyPr>
          <a:lstStyle/>
          <a:p>
            <a:r>
              <a:rPr lang="fr-FR">
                <a:cs typeface="Arial"/>
              </a:rPr>
              <a:t>Le portail de l'école académique de la formation continue</a:t>
            </a:r>
            <a:endParaRPr lang="fr-FR"/>
          </a:p>
        </p:txBody>
      </p:sp>
      <p:sp>
        <p:nvSpPr>
          <p:cNvPr id="3" name="Espace réservé du texte 2">
            <a:extLst>
              <a:ext uri="{FF2B5EF4-FFF2-40B4-BE49-F238E27FC236}">
                <a16:creationId xmlns:a16="http://schemas.microsoft.com/office/drawing/2014/main" id="{5BF6ECAC-74BD-E79D-FB6E-853C10BDF7D9}"/>
              </a:ext>
            </a:extLst>
          </p:cNvPr>
          <p:cNvSpPr>
            <a:spLocks noGrp="1"/>
          </p:cNvSpPr>
          <p:nvPr>
            <p:ph type="body" sz="quarter" idx="13"/>
          </p:nvPr>
        </p:nvSpPr>
        <p:spPr/>
        <p:txBody>
          <a:bodyPr/>
          <a:lstStyle/>
          <a:p>
            <a:pPr marL="0" indent="0">
              <a:buNone/>
            </a:pPr>
            <a:r>
              <a:rPr lang="fr-FR"/>
              <a:t>Ecole académique de la formation continue</a:t>
            </a:r>
          </a:p>
        </p:txBody>
      </p:sp>
      <p:sp>
        <p:nvSpPr>
          <p:cNvPr id="7" name="Rectangle 6">
            <a:extLst>
              <a:ext uri="{FF2B5EF4-FFF2-40B4-BE49-F238E27FC236}">
                <a16:creationId xmlns:a16="http://schemas.microsoft.com/office/drawing/2014/main" id="{8AC6B841-964C-4F03-A00A-995E079C8D8D}"/>
              </a:ext>
            </a:extLst>
          </p:cNvPr>
          <p:cNvSpPr/>
          <p:nvPr/>
        </p:nvSpPr>
        <p:spPr>
          <a:xfrm>
            <a:off x="479999" y="2196002"/>
            <a:ext cx="3524596" cy="861774"/>
          </a:xfrm>
          <a:prstGeom prst="rect">
            <a:avLst/>
          </a:prstGeom>
          <a:solidFill>
            <a:srgbClr val="690549"/>
          </a:solidFill>
        </p:spPr>
        <p:txBody>
          <a:bodyPr wrap="square" lIns="121920" tIns="60960" rIns="121920" bIns="60960" anchor="t">
            <a:spAutoFit/>
          </a:bodyPr>
          <a:lstStyle/>
          <a:p>
            <a:pPr defTabSz="1219140"/>
            <a:r>
              <a:rPr lang="fr-FR" sz="2400">
                <a:solidFill>
                  <a:srgbClr val="FFFFFF"/>
                </a:solidFill>
                <a:latin typeface="Arial"/>
                <a:cs typeface="Arial"/>
              </a:rPr>
              <a:t>Un accès aux formations individuelles</a:t>
            </a:r>
            <a:endParaRPr lang="fr-FR" sz="2400">
              <a:solidFill>
                <a:srgbClr val="FFFFFF"/>
              </a:solidFill>
              <a:latin typeface="Arial"/>
            </a:endParaRPr>
          </a:p>
        </p:txBody>
      </p:sp>
      <p:grpSp>
        <p:nvGrpSpPr>
          <p:cNvPr id="10" name="Groupe 9">
            <a:extLst>
              <a:ext uri="{FF2B5EF4-FFF2-40B4-BE49-F238E27FC236}">
                <a16:creationId xmlns:a16="http://schemas.microsoft.com/office/drawing/2014/main" id="{D40845A0-327B-4143-82D9-54047F5865FD}"/>
              </a:ext>
            </a:extLst>
          </p:cNvPr>
          <p:cNvGrpSpPr/>
          <p:nvPr/>
        </p:nvGrpSpPr>
        <p:grpSpPr>
          <a:xfrm>
            <a:off x="4736637" y="2122331"/>
            <a:ext cx="6128091" cy="4495669"/>
            <a:chOff x="3639589" y="1093500"/>
            <a:chExt cx="4596068" cy="3371752"/>
          </a:xfrm>
        </p:grpSpPr>
        <p:pic>
          <p:nvPicPr>
            <p:cNvPr id="5" name="Image 4">
              <a:extLst>
                <a:ext uri="{FF2B5EF4-FFF2-40B4-BE49-F238E27FC236}">
                  <a16:creationId xmlns:a16="http://schemas.microsoft.com/office/drawing/2014/main" id="{2F5DCD80-106E-4219-8CB9-2826D941601F}"/>
                </a:ext>
              </a:extLst>
            </p:cNvPr>
            <p:cNvPicPr>
              <a:picLocks noChangeAspect="1"/>
            </p:cNvPicPr>
            <p:nvPr/>
          </p:nvPicPr>
          <p:blipFill rotWithShape="1">
            <a:blip r:embed="rId3"/>
            <a:srcRect t="21404" b="29368"/>
            <a:stretch/>
          </p:blipFill>
          <p:spPr>
            <a:xfrm>
              <a:off x="3639589" y="1093500"/>
              <a:ext cx="4333920" cy="2263269"/>
            </a:xfrm>
            <a:prstGeom prst="rect">
              <a:avLst/>
            </a:prstGeom>
          </p:spPr>
        </p:pic>
        <p:pic>
          <p:nvPicPr>
            <p:cNvPr id="6" name="Image 5">
              <a:extLst>
                <a:ext uri="{FF2B5EF4-FFF2-40B4-BE49-F238E27FC236}">
                  <a16:creationId xmlns:a16="http://schemas.microsoft.com/office/drawing/2014/main" id="{E9579AC6-1AE9-407A-8568-66026E8A87B0}"/>
                </a:ext>
              </a:extLst>
            </p:cNvPr>
            <p:cNvPicPr>
              <a:picLocks noChangeAspect="1"/>
            </p:cNvPicPr>
            <p:nvPr/>
          </p:nvPicPr>
          <p:blipFill>
            <a:blip r:embed="rId4"/>
            <a:stretch>
              <a:fillRect/>
            </a:stretch>
          </p:blipFill>
          <p:spPr>
            <a:xfrm>
              <a:off x="3663657" y="3526531"/>
              <a:ext cx="4572000" cy="938721"/>
            </a:xfrm>
            <a:prstGeom prst="rect">
              <a:avLst/>
            </a:prstGeom>
          </p:spPr>
        </p:pic>
        <p:sp>
          <p:nvSpPr>
            <p:cNvPr id="8" name="ZoneTexte 7">
              <a:extLst>
                <a:ext uri="{FF2B5EF4-FFF2-40B4-BE49-F238E27FC236}">
                  <a16:creationId xmlns:a16="http://schemas.microsoft.com/office/drawing/2014/main" id="{CCCEF60C-9D6F-4722-B60F-632E3319B7F9}"/>
                </a:ext>
              </a:extLst>
            </p:cNvPr>
            <p:cNvSpPr txBox="1"/>
            <p:nvPr/>
          </p:nvSpPr>
          <p:spPr>
            <a:xfrm>
              <a:off x="3796145" y="3213665"/>
              <a:ext cx="1191491" cy="346249"/>
            </a:xfrm>
            <a:prstGeom prst="rect">
              <a:avLst/>
            </a:prstGeom>
            <a:noFill/>
          </p:spPr>
          <p:txBody>
            <a:bodyPr wrap="square" rtlCol="0">
              <a:spAutoFit/>
            </a:bodyPr>
            <a:lstStyle/>
            <a:p>
              <a:pPr defTabSz="1219140"/>
              <a:r>
                <a:rPr lang="fr-FR" sz="2400">
                  <a:solidFill>
                    <a:srgbClr val="0E7DC4"/>
                  </a:solidFill>
                  <a:latin typeface="Arial"/>
                </a:rPr>
                <a:t>[ …]</a:t>
              </a:r>
            </a:p>
          </p:txBody>
        </p:sp>
      </p:grpSp>
    </p:spTree>
    <p:extLst>
      <p:ext uri="{BB962C8B-B14F-4D97-AF65-F5344CB8AC3E}">
        <p14:creationId xmlns:p14="http://schemas.microsoft.com/office/powerpoint/2010/main" val="473461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F9DDBA-2966-7B2E-AAE2-DDFBACF8A793}"/>
              </a:ext>
            </a:extLst>
          </p:cNvPr>
          <p:cNvSpPr>
            <a:spLocks noGrp="1"/>
          </p:cNvSpPr>
          <p:nvPr>
            <p:ph type="title"/>
          </p:nvPr>
        </p:nvSpPr>
        <p:spPr>
          <a:xfrm>
            <a:off x="480001" y="978000"/>
            <a:ext cx="11232001" cy="960000"/>
          </a:xfrm>
        </p:spPr>
        <p:txBody>
          <a:bodyPr>
            <a:normAutofit fontScale="90000"/>
          </a:bodyPr>
          <a:lstStyle/>
          <a:p>
            <a:r>
              <a:rPr lang="fr-FR">
                <a:cs typeface="Arial"/>
              </a:rPr>
              <a:t>Le portail de l'école académique de la formation continue</a:t>
            </a:r>
            <a:endParaRPr lang="fr-FR"/>
          </a:p>
        </p:txBody>
      </p:sp>
      <p:sp>
        <p:nvSpPr>
          <p:cNvPr id="3" name="Espace réservé du texte 2">
            <a:extLst>
              <a:ext uri="{FF2B5EF4-FFF2-40B4-BE49-F238E27FC236}">
                <a16:creationId xmlns:a16="http://schemas.microsoft.com/office/drawing/2014/main" id="{5BF6ECAC-74BD-E79D-FB6E-853C10BDF7D9}"/>
              </a:ext>
            </a:extLst>
          </p:cNvPr>
          <p:cNvSpPr>
            <a:spLocks noGrp="1"/>
          </p:cNvSpPr>
          <p:nvPr>
            <p:ph type="body" sz="quarter" idx="13"/>
          </p:nvPr>
        </p:nvSpPr>
        <p:spPr/>
        <p:txBody>
          <a:bodyPr/>
          <a:lstStyle/>
          <a:p>
            <a:pPr marL="0" indent="0">
              <a:buNone/>
            </a:pPr>
            <a:r>
              <a:rPr lang="fr-FR"/>
              <a:t>Ecole académique de la formation continue</a:t>
            </a:r>
          </a:p>
        </p:txBody>
      </p:sp>
      <p:sp>
        <p:nvSpPr>
          <p:cNvPr id="7" name="Rectangle 6">
            <a:extLst>
              <a:ext uri="{FF2B5EF4-FFF2-40B4-BE49-F238E27FC236}">
                <a16:creationId xmlns:a16="http://schemas.microsoft.com/office/drawing/2014/main" id="{8AC6B841-964C-4F03-A00A-995E079C8D8D}"/>
              </a:ext>
            </a:extLst>
          </p:cNvPr>
          <p:cNvSpPr/>
          <p:nvPr/>
        </p:nvSpPr>
        <p:spPr>
          <a:xfrm>
            <a:off x="480000" y="2196000"/>
            <a:ext cx="2475637" cy="451534"/>
          </a:xfrm>
          <a:prstGeom prst="rect">
            <a:avLst/>
          </a:prstGeom>
          <a:solidFill>
            <a:srgbClr val="690549"/>
          </a:solidFill>
        </p:spPr>
        <p:txBody>
          <a:bodyPr wrap="square" lIns="121920" tIns="60960" rIns="121920" bIns="60960" anchor="t">
            <a:spAutoFit/>
          </a:bodyPr>
          <a:lstStyle/>
          <a:p>
            <a:pPr defTabSz="1219140"/>
            <a:r>
              <a:rPr lang="fr-FR" sz="1067">
                <a:solidFill>
                  <a:srgbClr val="FFFFFF"/>
                </a:solidFill>
                <a:latin typeface="Arial"/>
                <a:cs typeface="Arial"/>
              </a:rPr>
              <a:t>Un accès aux formations individuelles</a:t>
            </a:r>
            <a:endParaRPr lang="fr-FR" sz="1067">
              <a:solidFill>
                <a:srgbClr val="FFFFFF"/>
              </a:solidFill>
              <a:latin typeface="Arial"/>
            </a:endParaRPr>
          </a:p>
        </p:txBody>
      </p:sp>
      <p:grpSp>
        <p:nvGrpSpPr>
          <p:cNvPr id="10" name="Groupe 9">
            <a:extLst>
              <a:ext uri="{FF2B5EF4-FFF2-40B4-BE49-F238E27FC236}">
                <a16:creationId xmlns:a16="http://schemas.microsoft.com/office/drawing/2014/main" id="{D40845A0-327B-4143-82D9-54047F5865FD}"/>
              </a:ext>
            </a:extLst>
          </p:cNvPr>
          <p:cNvGrpSpPr/>
          <p:nvPr/>
        </p:nvGrpSpPr>
        <p:grpSpPr>
          <a:xfrm>
            <a:off x="410096" y="2599500"/>
            <a:ext cx="3350821" cy="2458219"/>
            <a:chOff x="3639589" y="1093500"/>
            <a:chExt cx="4596068" cy="3371752"/>
          </a:xfrm>
        </p:grpSpPr>
        <p:pic>
          <p:nvPicPr>
            <p:cNvPr id="5" name="Image 4">
              <a:extLst>
                <a:ext uri="{FF2B5EF4-FFF2-40B4-BE49-F238E27FC236}">
                  <a16:creationId xmlns:a16="http://schemas.microsoft.com/office/drawing/2014/main" id="{2F5DCD80-106E-4219-8CB9-2826D941601F}"/>
                </a:ext>
              </a:extLst>
            </p:cNvPr>
            <p:cNvPicPr>
              <a:picLocks noChangeAspect="1"/>
            </p:cNvPicPr>
            <p:nvPr/>
          </p:nvPicPr>
          <p:blipFill rotWithShape="1">
            <a:blip r:embed="rId2"/>
            <a:srcRect t="21404" b="29368"/>
            <a:stretch/>
          </p:blipFill>
          <p:spPr>
            <a:xfrm>
              <a:off x="3639589" y="1093500"/>
              <a:ext cx="4333920" cy="2263269"/>
            </a:xfrm>
            <a:prstGeom prst="rect">
              <a:avLst/>
            </a:prstGeom>
          </p:spPr>
        </p:pic>
        <p:pic>
          <p:nvPicPr>
            <p:cNvPr id="6" name="Image 5">
              <a:extLst>
                <a:ext uri="{FF2B5EF4-FFF2-40B4-BE49-F238E27FC236}">
                  <a16:creationId xmlns:a16="http://schemas.microsoft.com/office/drawing/2014/main" id="{E9579AC6-1AE9-407A-8568-66026E8A87B0}"/>
                </a:ext>
              </a:extLst>
            </p:cNvPr>
            <p:cNvPicPr>
              <a:picLocks noChangeAspect="1"/>
            </p:cNvPicPr>
            <p:nvPr/>
          </p:nvPicPr>
          <p:blipFill>
            <a:blip r:embed="rId3"/>
            <a:stretch>
              <a:fillRect/>
            </a:stretch>
          </p:blipFill>
          <p:spPr>
            <a:xfrm>
              <a:off x="3663657" y="3526531"/>
              <a:ext cx="4572000" cy="938721"/>
            </a:xfrm>
            <a:prstGeom prst="rect">
              <a:avLst/>
            </a:prstGeom>
          </p:spPr>
        </p:pic>
        <p:sp>
          <p:nvSpPr>
            <p:cNvPr id="8" name="ZoneTexte 7">
              <a:extLst>
                <a:ext uri="{FF2B5EF4-FFF2-40B4-BE49-F238E27FC236}">
                  <a16:creationId xmlns:a16="http://schemas.microsoft.com/office/drawing/2014/main" id="{CCCEF60C-9D6F-4722-B60F-632E3319B7F9}"/>
                </a:ext>
              </a:extLst>
            </p:cNvPr>
            <p:cNvSpPr txBox="1"/>
            <p:nvPr/>
          </p:nvSpPr>
          <p:spPr>
            <a:xfrm>
              <a:off x="3796143" y="3213663"/>
              <a:ext cx="1191492" cy="351883"/>
            </a:xfrm>
            <a:prstGeom prst="rect">
              <a:avLst/>
            </a:prstGeom>
            <a:noFill/>
          </p:spPr>
          <p:txBody>
            <a:bodyPr wrap="square" rtlCol="0">
              <a:spAutoFit/>
            </a:bodyPr>
            <a:lstStyle/>
            <a:p>
              <a:pPr defTabSz="1219140"/>
              <a:r>
                <a:rPr lang="fr-FR" sz="1067">
                  <a:solidFill>
                    <a:srgbClr val="0E7DC4"/>
                  </a:solidFill>
                  <a:latin typeface="Arial"/>
                </a:rPr>
                <a:t>[ …]</a:t>
              </a:r>
            </a:p>
          </p:txBody>
        </p:sp>
      </p:grpSp>
      <p:pic>
        <p:nvPicPr>
          <p:cNvPr id="14" name="Image 13">
            <a:extLst>
              <a:ext uri="{FF2B5EF4-FFF2-40B4-BE49-F238E27FC236}">
                <a16:creationId xmlns:a16="http://schemas.microsoft.com/office/drawing/2014/main" id="{4A8B3899-D15B-4ADD-8002-AD743FAE3F3F}"/>
              </a:ext>
            </a:extLst>
          </p:cNvPr>
          <p:cNvPicPr>
            <a:picLocks noChangeAspect="1"/>
          </p:cNvPicPr>
          <p:nvPr/>
        </p:nvPicPr>
        <p:blipFill rotWithShape="1">
          <a:blip r:embed="rId3"/>
          <a:srcRect l="28973" t="43688" r="36785" b="35871"/>
          <a:stretch/>
        </p:blipFill>
        <p:spPr>
          <a:xfrm>
            <a:off x="4899667" y="1934481"/>
            <a:ext cx="5425891" cy="665019"/>
          </a:xfrm>
          <a:prstGeom prst="rect">
            <a:avLst/>
          </a:prstGeom>
        </p:spPr>
      </p:pic>
      <p:grpSp>
        <p:nvGrpSpPr>
          <p:cNvPr id="22" name="Groupe 21">
            <a:extLst>
              <a:ext uri="{FF2B5EF4-FFF2-40B4-BE49-F238E27FC236}">
                <a16:creationId xmlns:a16="http://schemas.microsoft.com/office/drawing/2014/main" id="{4F4052C4-902E-4814-BCE5-3A99DC12C7AC}"/>
              </a:ext>
            </a:extLst>
          </p:cNvPr>
          <p:cNvGrpSpPr/>
          <p:nvPr/>
        </p:nvGrpSpPr>
        <p:grpSpPr>
          <a:xfrm>
            <a:off x="4899667" y="2412124"/>
            <a:ext cx="5762628" cy="4418827"/>
            <a:chOff x="3296382" y="1704109"/>
            <a:chExt cx="4321971" cy="3314120"/>
          </a:xfrm>
        </p:grpSpPr>
        <p:grpSp>
          <p:nvGrpSpPr>
            <p:cNvPr id="17" name="Groupe 16">
              <a:extLst>
                <a:ext uri="{FF2B5EF4-FFF2-40B4-BE49-F238E27FC236}">
                  <a16:creationId xmlns:a16="http://schemas.microsoft.com/office/drawing/2014/main" id="{A5F8BD7E-BBF5-4292-B968-A456EE9A237E}"/>
                </a:ext>
              </a:extLst>
            </p:cNvPr>
            <p:cNvGrpSpPr/>
            <p:nvPr/>
          </p:nvGrpSpPr>
          <p:grpSpPr>
            <a:xfrm>
              <a:off x="3296382" y="1704109"/>
              <a:ext cx="4321971" cy="2939460"/>
              <a:chOff x="3296382" y="1704109"/>
              <a:chExt cx="4321971" cy="2939460"/>
            </a:xfrm>
          </p:grpSpPr>
          <p:pic>
            <p:nvPicPr>
              <p:cNvPr id="15" name="Image 14">
                <a:extLst>
                  <a:ext uri="{FF2B5EF4-FFF2-40B4-BE49-F238E27FC236}">
                    <a16:creationId xmlns:a16="http://schemas.microsoft.com/office/drawing/2014/main" id="{28E7C421-289F-4ECE-9AD6-172FBD2430BD}"/>
                  </a:ext>
                </a:extLst>
              </p:cNvPr>
              <p:cNvPicPr>
                <a:picLocks noChangeAspect="1"/>
              </p:cNvPicPr>
              <p:nvPr/>
            </p:nvPicPr>
            <p:blipFill rotWithShape="1">
              <a:blip r:embed="rId4"/>
              <a:srcRect l="-1145" t="5190" r="1145" b="75807"/>
              <a:stretch/>
            </p:blipFill>
            <p:spPr>
              <a:xfrm>
                <a:off x="3296382" y="1704109"/>
                <a:ext cx="4321971" cy="870170"/>
              </a:xfrm>
              <a:prstGeom prst="rect">
                <a:avLst/>
              </a:prstGeom>
            </p:spPr>
          </p:pic>
          <p:pic>
            <p:nvPicPr>
              <p:cNvPr id="16" name="Image 15">
                <a:extLst>
                  <a:ext uri="{FF2B5EF4-FFF2-40B4-BE49-F238E27FC236}">
                    <a16:creationId xmlns:a16="http://schemas.microsoft.com/office/drawing/2014/main" id="{C5DD32B5-724F-4842-BC9B-01650D11EF31}"/>
                  </a:ext>
                </a:extLst>
              </p:cNvPr>
              <p:cNvPicPr>
                <a:picLocks noChangeAspect="1"/>
              </p:cNvPicPr>
              <p:nvPr/>
            </p:nvPicPr>
            <p:blipFill rotWithShape="1">
              <a:blip r:embed="rId4"/>
              <a:srcRect t="58182" r="24594"/>
              <a:stretch/>
            </p:blipFill>
            <p:spPr>
              <a:xfrm>
                <a:off x="3404023" y="2316829"/>
                <a:ext cx="3960000" cy="2326740"/>
              </a:xfrm>
              <a:prstGeom prst="rect">
                <a:avLst/>
              </a:prstGeom>
            </p:spPr>
          </p:pic>
        </p:grpSp>
        <p:grpSp>
          <p:nvGrpSpPr>
            <p:cNvPr id="21" name="Groupe 20">
              <a:extLst>
                <a:ext uri="{FF2B5EF4-FFF2-40B4-BE49-F238E27FC236}">
                  <a16:creationId xmlns:a16="http://schemas.microsoft.com/office/drawing/2014/main" id="{EBE7C418-D202-467C-B1DC-C7B626A5325D}"/>
                </a:ext>
              </a:extLst>
            </p:cNvPr>
            <p:cNvGrpSpPr/>
            <p:nvPr/>
          </p:nvGrpSpPr>
          <p:grpSpPr>
            <a:xfrm>
              <a:off x="3755135" y="4585381"/>
              <a:ext cx="3336884" cy="432848"/>
              <a:chOff x="3755135" y="4585381"/>
              <a:chExt cx="3336884" cy="432848"/>
            </a:xfrm>
          </p:grpSpPr>
          <p:pic>
            <p:nvPicPr>
              <p:cNvPr id="18" name="Image 17">
                <a:extLst>
                  <a:ext uri="{FF2B5EF4-FFF2-40B4-BE49-F238E27FC236}">
                    <a16:creationId xmlns:a16="http://schemas.microsoft.com/office/drawing/2014/main" id="{E7DB05D3-AD86-4569-B6D7-7F1036A6025D}"/>
                  </a:ext>
                </a:extLst>
              </p:cNvPr>
              <p:cNvPicPr>
                <a:picLocks noChangeAspect="1"/>
              </p:cNvPicPr>
              <p:nvPr/>
            </p:nvPicPr>
            <p:blipFill>
              <a:blip r:embed="rId5"/>
              <a:stretch>
                <a:fillRect/>
              </a:stretch>
            </p:blipFill>
            <p:spPr>
              <a:xfrm>
                <a:off x="3755135" y="4585381"/>
                <a:ext cx="1116000" cy="428638"/>
              </a:xfrm>
              <a:prstGeom prst="rect">
                <a:avLst/>
              </a:prstGeom>
            </p:spPr>
          </p:pic>
          <p:pic>
            <p:nvPicPr>
              <p:cNvPr id="19" name="Image 18">
                <a:extLst>
                  <a:ext uri="{FF2B5EF4-FFF2-40B4-BE49-F238E27FC236}">
                    <a16:creationId xmlns:a16="http://schemas.microsoft.com/office/drawing/2014/main" id="{7E3744A1-ECC3-4919-8DC8-F9E845D1F811}"/>
                  </a:ext>
                </a:extLst>
              </p:cNvPr>
              <p:cNvPicPr>
                <a:picLocks noChangeAspect="1"/>
              </p:cNvPicPr>
              <p:nvPr/>
            </p:nvPicPr>
            <p:blipFill>
              <a:blip r:embed="rId5"/>
              <a:stretch>
                <a:fillRect/>
              </a:stretch>
            </p:blipFill>
            <p:spPr>
              <a:xfrm>
                <a:off x="4865577" y="4589591"/>
                <a:ext cx="1116000" cy="428638"/>
              </a:xfrm>
              <a:prstGeom prst="rect">
                <a:avLst/>
              </a:prstGeom>
            </p:spPr>
          </p:pic>
          <p:pic>
            <p:nvPicPr>
              <p:cNvPr id="20" name="Image 19">
                <a:extLst>
                  <a:ext uri="{FF2B5EF4-FFF2-40B4-BE49-F238E27FC236}">
                    <a16:creationId xmlns:a16="http://schemas.microsoft.com/office/drawing/2014/main" id="{6604704B-3AD3-4214-9890-CCB343000A61}"/>
                  </a:ext>
                </a:extLst>
              </p:cNvPr>
              <p:cNvPicPr>
                <a:picLocks noChangeAspect="1"/>
              </p:cNvPicPr>
              <p:nvPr/>
            </p:nvPicPr>
            <p:blipFill>
              <a:blip r:embed="rId5"/>
              <a:stretch>
                <a:fillRect/>
              </a:stretch>
            </p:blipFill>
            <p:spPr>
              <a:xfrm>
                <a:off x="5976019" y="4585381"/>
                <a:ext cx="1116000" cy="428638"/>
              </a:xfrm>
              <a:prstGeom prst="rect">
                <a:avLst/>
              </a:prstGeom>
            </p:spPr>
          </p:pic>
        </p:grpSp>
      </p:grpSp>
    </p:spTree>
    <p:extLst>
      <p:ext uri="{BB962C8B-B14F-4D97-AF65-F5344CB8AC3E}">
        <p14:creationId xmlns:p14="http://schemas.microsoft.com/office/powerpoint/2010/main" val="4122565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73451" y="384795"/>
            <a:ext cx="7729728" cy="1188720"/>
          </a:xfrm>
          <a:solidFill>
            <a:schemeClr val="accent2"/>
          </a:solidFill>
        </p:spPr>
        <p:txBody>
          <a:bodyPr>
            <a:normAutofit fontScale="90000"/>
          </a:bodyPr>
          <a:lstStyle/>
          <a:p>
            <a:r>
              <a:rPr lang="fr-FR" dirty="0"/>
              <a:t>2022-2023</a:t>
            </a:r>
            <a:br>
              <a:rPr lang="fr-FR" dirty="0"/>
            </a:br>
            <a:r>
              <a:rPr lang="fr-FR" dirty="0"/>
              <a:t>RESSOURCES PEDAGOGIQUES</a:t>
            </a:r>
            <a:br>
              <a:rPr lang="fr-FR" dirty="0"/>
            </a:br>
            <a:r>
              <a:rPr lang="fr-FR" dirty="0"/>
              <a:t>pour une initiation au FLS</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309" y="280564"/>
            <a:ext cx="1906103" cy="1292951"/>
          </a:xfrm>
          <a:prstGeom prst="rect">
            <a:avLst/>
          </a:prstGeom>
        </p:spPr>
      </p:pic>
      <p:pic>
        <p:nvPicPr>
          <p:cNvPr id="8" name="Image 7">
            <a:extLst>
              <a:ext uri="{FF2B5EF4-FFF2-40B4-BE49-F238E27FC236}">
                <a16:creationId xmlns:a16="http://schemas.microsoft.com/office/drawing/2014/main" id="{E2A1C539-818D-428D-9B30-4241AB7DFBD4}"/>
              </a:ext>
            </a:extLst>
          </p:cNvPr>
          <p:cNvPicPr>
            <a:picLocks noChangeAspect="1"/>
          </p:cNvPicPr>
          <p:nvPr/>
        </p:nvPicPr>
        <p:blipFill>
          <a:blip r:embed="rId5"/>
          <a:stretch>
            <a:fillRect/>
          </a:stretch>
        </p:blipFill>
        <p:spPr>
          <a:xfrm>
            <a:off x="10477218" y="384795"/>
            <a:ext cx="1646528" cy="1159818"/>
          </a:xfrm>
          <a:prstGeom prst="rect">
            <a:avLst/>
          </a:prstGeom>
        </p:spPr>
      </p:pic>
      <p:graphicFrame>
        <p:nvGraphicFramePr>
          <p:cNvPr id="6" name="Objet 5">
            <a:extLst>
              <a:ext uri="{FF2B5EF4-FFF2-40B4-BE49-F238E27FC236}">
                <a16:creationId xmlns:a16="http://schemas.microsoft.com/office/drawing/2014/main" id="{78E55AEC-A5BA-4CAA-858E-6ABEEBEF6B0D}"/>
              </a:ext>
            </a:extLst>
          </p:cNvPr>
          <p:cNvGraphicFramePr>
            <a:graphicFrameLocks noChangeAspect="1"/>
          </p:cNvGraphicFramePr>
          <p:nvPr>
            <p:extLst>
              <p:ext uri="{D42A27DB-BD31-4B8C-83A1-F6EECF244321}">
                <p14:modId xmlns:p14="http://schemas.microsoft.com/office/powerpoint/2010/main" val="1403085502"/>
              </p:ext>
            </p:extLst>
          </p:nvPr>
        </p:nvGraphicFramePr>
        <p:xfrm>
          <a:off x="1246360" y="2078488"/>
          <a:ext cx="6346794" cy="4498948"/>
        </p:xfrm>
        <a:graphic>
          <a:graphicData uri="http://schemas.openxmlformats.org/presentationml/2006/ole">
            <mc:AlternateContent xmlns:mc="http://schemas.openxmlformats.org/markup-compatibility/2006">
              <mc:Choice xmlns:v="urn:schemas-microsoft-com:vml" Requires="v">
                <p:oleObj spid="_x0000_s1045" name="Document" r:id="rId6" imgW="5719358" imgH="4060786" progId="Word.Document.12">
                  <p:embed/>
                </p:oleObj>
              </mc:Choice>
              <mc:Fallback>
                <p:oleObj name="Document" r:id="rId6" imgW="5719358" imgH="4060786" progId="Word.Document.12">
                  <p:embed/>
                  <p:pic>
                    <p:nvPicPr>
                      <p:cNvPr id="0" name=""/>
                      <p:cNvPicPr/>
                      <p:nvPr/>
                    </p:nvPicPr>
                    <p:blipFill>
                      <a:blip r:embed="rId7"/>
                      <a:stretch>
                        <a:fillRect/>
                      </a:stretch>
                    </p:blipFill>
                    <p:spPr>
                      <a:xfrm>
                        <a:off x="1246360" y="2078488"/>
                        <a:ext cx="6346794" cy="4498948"/>
                      </a:xfrm>
                      <a:prstGeom prst="rect">
                        <a:avLst/>
                      </a:prstGeom>
                    </p:spPr>
                  </p:pic>
                </p:oleObj>
              </mc:Fallback>
            </mc:AlternateContent>
          </a:graphicData>
        </a:graphic>
      </p:graphicFrame>
      <p:sp>
        <p:nvSpPr>
          <p:cNvPr id="3" name="ZoneTexte 2">
            <a:extLst>
              <a:ext uri="{FF2B5EF4-FFF2-40B4-BE49-F238E27FC236}">
                <a16:creationId xmlns:a16="http://schemas.microsoft.com/office/drawing/2014/main" id="{C7C3A83D-DA66-43AD-B3E2-BC6E9D634C69}"/>
              </a:ext>
            </a:extLst>
          </p:cNvPr>
          <p:cNvSpPr txBox="1"/>
          <p:nvPr/>
        </p:nvSpPr>
        <p:spPr>
          <a:xfrm>
            <a:off x="8425543" y="2416629"/>
            <a:ext cx="2821577" cy="1200329"/>
          </a:xfrm>
          <a:prstGeom prst="rect">
            <a:avLst/>
          </a:prstGeom>
          <a:noFill/>
        </p:spPr>
        <p:txBody>
          <a:bodyPr wrap="square" rtlCol="0">
            <a:spAutoFit/>
          </a:bodyPr>
          <a:lstStyle/>
          <a:p>
            <a:r>
              <a:rPr lang="fr-FR" b="1" dirty="0"/>
              <a:t>Consulter la page français langue de scolarisation d’Eduscol en priorité!</a:t>
            </a:r>
          </a:p>
        </p:txBody>
      </p:sp>
    </p:spTree>
    <p:extLst>
      <p:ext uri="{BB962C8B-B14F-4D97-AF65-F5344CB8AC3E}">
        <p14:creationId xmlns:p14="http://schemas.microsoft.com/office/powerpoint/2010/main" val="191547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1136" y="964692"/>
            <a:ext cx="7729728" cy="836676"/>
          </a:xfrm>
          <a:solidFill>
            <a:schemeClr val="accent2"/>
          </a:solidFill>
        </p:spPr>
        <p:txBody>
          <a:bodyPr/>
          <a:lstStyle/>
          <a:p>
            <a:r>
              <a:rPr lang="fr-FR" dirty="0"/>
              <a:t>DéROULé</a:t>
            </a:r>
          </a:p>
        </p:txBody>
      </p:sp>
      <p:sp>
        <p:nvSpPr>
          <p:cNvPr id="3" name="Espace réservé du contenu 2"/>
          <p:cNvSpPr>
            <a:spLocks noGrp="1"/>
          </p:cNvSpPr>
          <p:nvPr>
            <p:ph idx="1"/>
          </p:nvPr>
        </p:nvSpPr>
        <p:spPr>
          <a:xfrm>
            <a:off x="1290828" y="2487168"/>
            <a:ext cx="9610344" cy="3776472"/>
          </a:xfrm>
        </p:spPr>
        <p:txBody>
          <a:bodyPr>
            <a:noAutofit/>
          </a:bodyPr>
          <a:lstStyle/>
          <a:p>
            <a:pPr marL="0" indent="0">
              <a:spcBef>
                <a:spcPts val="0"/>
              </a:spcBef>
              <a:buNone/>
            </a:pPr>
            <a:endParaRPr lang="fr-FR" sz="2400" dirty="0"/>
          </a:p>
          <a:p>
            <a:pPr>
              <a:spcBef>
                <a:spcPts val="0"/>
              </a:spcBef>
              <a:buFont typeface="Wingdings" panose="05000000000000000000" pitchFamily="2" charset="2"/>
              <a:buChar char="Ø"/>
            </a:pPr>
            <a:r>
              <a:rPr lang="fr-FR" sz="3200" dirty="0"/>
              <a:t>Présentation du parcours hybride (contenus et organisation de la formation) </a:t>
            </a:r>
          </a:p>
          <a:p>
            <a:pPr>
              <a:spcBef>
                <a:spcPts val="0"/>
              </a:spcBef>
              <a:buFont typeface="Wingdings" panose="05000000000000000000" pitchFamily="2" charset="2"/>
              <a:buChar char="Ø"/>
            </a:pPr>
            <a:endParaRPr lang="fr-FR" sz="3200" dirty="0"/>
          </a:p>
          <a:p>
            <a:pPr>
              <a:spcBef>
                <a:spcPts val="0"/>
              </a:spcBef>
              <a:buFont typeface="Wingdings" panose="05000000000000000000" pitchFamily="2" charset="2"/>
              <a:buChar char="Ø"/>
            </a:pPr>
            <a:r>
              <a:rPr lang="fr-FR" sz="3200" dirty="0"/>
              <a:t>Présentation des attendus de l’examen</a:t>
            </a:r>
          </a:p>
          <a:p>
            <a:pPr>
              <a:spcBef>
                <a:spcPts val="0"/>
              </a:spcBef>
              <a:buFont typeface="Wingdings" panose="05000000000000000000" pitchFamily="2" charset="2"/>
              <a:buChar char="Ø"/>
            </a:pPr>
            <a:endParaRPr lang="fr-FR" sz="3200" dirty="0"/>
          </a:p>
          <a:p>
            <a:pPr>
              <a:spcBef>
                <a:spcPts val="0"/>
              </a:spcBef>
              <a:buFont typeface="Wingdings" panose="05000000000000000000" pitchFamily="2" charset="2"/>
              <a:buChar char="Ø"/>
            </a:pPr>
            <a:r>
              <a:rPr lang="fr-FR" sz="3200" dirty="0"/>
              <a:t>Modalités d’inscription à la formation</a:t>
            </a:r>
          </a:p>
          <a:p>
            <a:pPr>
              <a:spcBef>
                <a:spcPts val="0"/>
              </a:spcBef>
              <a:buFont typeface="Wingdings" panose="05000000000000000000" pitchFamily="2" charset="2"/>
              <a:buChar char="Ø"/>
            </a:pPr>
            <a:endParaRPr lang="fr-FR" sz="2400" dirty="0"/>
          </a:p>
          <a:p>
            <a:pPr marL="0" indent="0">
              <a:spcBef>
                <a:spcPts val="0"/>
              </a:spcBef>
              <a:buNone/>
            </a:pPr>
            <a:endParaRPr lang="fr-FR" sz="2400"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13" y="230071"/>
            <a:ext cx="1709833" cy="1159817"/>
          </a:xfrm>
          <a:prstGeom prst="rect">
            <a:avLst/>
          </a:prstGeom>
        </p:spPr>
      </p:pic>
      <p:pic>
        <p:nvPicPr>
          <p:cNvPr id="6" name="Image 5">
            <a:extLst>
              <a:ext uri="{FF2B5EF4-FFF2-40B4-BE49-F238E27FC236}">
                <a16:creationId xmlns:a16="http://schemas.microsoft.com/office/drawing/2014/main" id="{89A251C2-FA90-4F46-AB19-700718D2D3CC}"/>
              </a:ext>
            </a:extLst>
          </p:cNvPr>
          <p:cNvPicPr>
            <a:picLocks noChangeAspect="1"/>
          </p:cNvPicPr>
          <p:nvPr/>
        </p:nvPicPr>
        <p:blipFill>
          <a:blip r:embed="rId4"/>
          <a:stretch>
            <a:fillRect/>
          </a:stretch>
        </p:blipFill>
        <p:spPr>
          <a:xfrm>
            <a:off x="10272454" y="198801"/>
            <a:ext cx="1646528" cy="1159818"/>
          </a:xfrm>
          <a:prstGeom prst="rect">
            <a:avLst/>
          </a:prstGeom>
        </p:spPr>
      </p:pic>
    </p:spTree>
    <p:extLst>
      <p:ext uri="{BB962C8B-B14F-4D97-AF65-F5344CB8AC3E}">
        <p14:creationId xmlns:p14="http://schemas.microsoft.com/office/powerpoint/2010/main" val="1397071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73451" y="384795"/>
            <a:ext cx="7729728" cy="1188720"/>
          </a:xfrm>
          <a:solidFill>
            <a:schemeClr val="accent2"/>
          </a:solidFill>
        </p:spPr>
        <p:txBody>
          <a:bodyPr>
            <a:normAutofit fontScale="90000"/>
          </a:bodyPr>
          <a:lstStyle/>
          <a:p>
            <a:r>
              <a:rPr lang="fr-FR" dirty="0"/>
              <a:t>2022-2023</a:t>
            </a:r>
            <a:br>
              <a:rPr lang="fr-FR" dirty="0"/>
            </a:br>
            <a:r>
              <a:rPr lang="fr-FR" dirty="0"/>
              <a:t>Un parcours de formation hybride</a:t>
            </a:r>
          </a:p>
        </p:txBody>
      </p:sp>
      <p:sp>
        <p:nvSpPr>
          <p:cNvPr id="4" name="Espace réservé du contenu 3"/>
          <p:cNvSpPr>
            <a:spLocks noGrp="1"/>
          </p:cNvSpPr>
          <p:nvPr>
            <p:ph sz="half" idx="1"/>
          </p:nvPr>
        </p:nvSpPr>
        <p:spPr>
          <a:xfrm>
            <a:off x="1564327" y="2374275"/>
            <a:ext cx="4271771" cy="3101982"/>
          </a:xfrm>
        </p:spPr>
        <p:txBody>
          <a:bodyPr>
            <a:normAutofit lnSpcReduction="10000"/>
          </a:bodyPr>
          <a:lstStyle/>
          <a:p>
            <a:pPr marL="0" indent="0" algn="ctr">
              <a:buNone/>
            </a:pPr>
            <a:r>
              <a:rPr lang="fr-FR" sz="3200" b="1" dirty="0"/>
              <a:t>12h</a:t>
            </a:r>
          </a:p>
          <a:p>
            <a:pPr marL="0" indent="0" algn="ctr">
              <a:buNone/>
            </a:pPr>
            <a:r>
              <a:rPr lang="fr-FR" sz="1900" dirty="0"/>
              <a:t>sur la plateforme </a:t>
            </a:r>
            <a:r>
              <a:rPr lang="fr-FR" sz="1900" dirty="0" err="1"/>
              <a:t>M@gistère</a:t>
            </a:r>
            <a:endParaRPr lang="fr-FR" sz="1900" dirty="0"/>
          </a:p>
          <a:p>
            <a:pPr marL="0" indent="0" algn="ctr">
              <a:buNone/>
            </a:pPr>
            <a:endParaRPr lang="fr-FR" sz="1900" dirty="0"/>
          </a:p>
          <a:p>
            <a:pPr marL="0" indent="0" algn="ctr">
              <a:buNone/>
            </a:pPr>
            <a:r>
              <a:rPr lang="fr-FR" sz="2800" dirty="0"/>
              <a:t>Contenus théoriques (circulaires, courants méthodologiques) et activités </a:t>
            </a:r>
          </a:p>
        </p:txBody>
      </p:sp>
      <p:sp>
        <p:nvSpPr>
          <p:cNvPr id="5" name="Espace réservé du contenu 4"/>
          <p:cNvSpPr>
            <a:spLocks noGrp="1"/>
          </p:cNvSpPr>
          <p:nvPr>
            <p:ph sz="half" idx="2"/>
          </p:nvPr>
        </p:nvSpPr>
        <p:spPr>
          <a:xfrm>
            <a:off x="6348550" y="2374275"/>
            <a:ext cx="4270247" cy="3101982"/>
          </a:xfrm>
        </p:spPr>
        <p:txBody>
          <a:bodyPr>
            <a:noAutofit/>
          </a:bodyPr>
          <a:lstStyle/>
          <a:p>
            <a:pPr marL="0" indent="0" algn="ctr">
              <a:buNone/>
            </a:pPr>
            <a:r>
              <a:rPr lang="fr-FR" sz="3200" b="1" dirty="0"/>
              <a:t>24h en présentiel</a:t>
            </a:r>
            <a:endParaRPr lang="fr-FR" sz="3200" dirty="0"/>
          </a:p>
          <a:p>
            <a:pPr marL="0" indent="0" algn="ctr">
              <a:buNone/>
            </a:pPr>
            <a:r>
              <a:rPr lang="fr-FR" dirty="0"/>
              <a:t>3h de conférence inter-académique</a:t>
            </a:r>
          </a:p>
          <a:p>
            <a:pPr marL="0" indent="0" algn="ctr">
              <a:buNone/>
            </a:pPr>
            <a:r>
              <a:rPr lang="fr-FR" dirty="0"/>
              <a:t>18 h par groupe en département sur des mercredis</a:t>
            </a:r>
          </a:p>
          <a:p>
            <a:pPr marL="0" indent="0" algn="ctr">
              <a:buNone/>
            </a:pPr>
            <a:r>
              <a:rPr lang="fr-FR" dirty="0"/>
              <a:t>3h d’observation </a:t>
            </a:r>
          </a:p>
          <a:p>
            <a:pPr marL="0" indent="0" algn="ctr">
              <a:buNone/>
            </a:pPr>
            <a:r>
              <a:rPr lang="fr-FR" sz="2800" dirty="0"/>
              <a:t>Temps d’observation de classe, échanges et analyses de pratiques, apports concrets</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09" y="280564"/>
            <a:ext cx="1906103" cy="1292951"/>
          </a:xfrm>
          <a:prstGeom prst="rect">
            <a:avLst/>
          </a:prstGeom>
        </p:spPr>
      </p:pic>
      <p:pic>
        <p:nvPicPr>
          <p:cNvPr id="8" name="Image 7">
            <a:extLst>
              <a:ext uri="{FF2B5EF4-FFF2-40B4-BE49-F238E27FC236}">
                <a16:creationId xmlns:a16="http://schemas.microsoft.com/office/drawing/2014/main" id="{B1A4DE4C-D3A9-42BB-80F8-B70A138D28E5}"/>
              </a:ext>
            </a:extLst>
          </p:cNvPr>
          <p:cNvPicPr>
            <a:picLocks noChangeAspect="1"/>
          </p:cNvPicPr>
          <p:nvPr/>
        </p:nvPicPr>
        <p:blipFill>
          <a:blip r:embed="rId4"/>
          <a:stretch>
            <a:fillRect/>
          </a:stretch>
        </p:blipFill>
        <p:spPr>
          <a:xfrm>
            <a:off x="10477218" y="144151"/>
            <a:ext cx="1646528" cy="1159818"/>
          </a:xfrm>
          <a:prstGeom prst="rect">
            <a:avLst/>
          </a:prstGeom>
        </p:spPr>
      </p:pic>
    </p:spTree>
    <p:extLst>
      <p:ext uri="{BB962C8B-B14F-4D97-AF65-F5344CB8AC3E}">
        <p14:creationId xmlns:p14="http://schemas.microsoft.com/office/powerpoint/2010/main" val="256097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648587" y="-349134"/>
            <a:ext cx="11911944" cy="7365076"/>
            <a:chOff x="548439" y="481147"/>
            <a:chExt cx="11435267" cy="5995664"/>
          </a:xfrm>
        </p:grpSpPr>
        <p:sp>
          <p:nvSpPr>
            <p:cNvPr id="7" name="Flèche droite 6"/>
            <p:cNvSpPr/>
            <p:nvPr/>
          </p:nvSpPr>
          <p:spPr>
            <a:xfrm>
              <a:off x="671274" y="481147"/>
              <a:ext cx="11312432" cy="5995664"/>
            </a:xfrm>
            <a:prstGeom prst="rightArrow">
              <a:avLst/>
            </a:prstGeom>
            <a:solidFill>
              <a:srgbClr val="5B9BD5">
                <a:tint val="40000"/>
                <a:hueOff val="0"/>
                <a:satOff val="0"/>
                <a:lumOff val="0"/>
                <a:alphaOff val="0"/>
              </a:srgbClr>
            </a:solidFill>
            <a:ln>
              <a:noFill/>
            </a:ln>
            <a:effectLst/>
          </p:spPr>
        </p:sp>
        <p:sp>
          <p:nvSpPr>
            <p:cNvPr id="8" name="Forme libre 7"/>
            <p:cNvSpPr/>
            <p:nvPr/>
          </p:nvSpPr>
          <p:spPr>
            <a:xfrm>
              <a:off x="548439" y="2090056"/>
              <a:ext cx="1862536" cy="2857212"/>
            </a:xfrm>
            <a:custGeom>
              <a:avLst/>
              <a:gdLst>
                <a:gd name="connsiteX0" fmla="*/ 0 w 1731705"/>
                <a:gd name="connsiteY0" fmla="*/ 288623 h 1979845"/>
                <a:gd name="connsiteX1" fmla="*/ 288623 w 1731705"/>
                <a:gd name="connsiteY1" fmla="*/ 0 h 1979845"/>
                <a:gd name="connsiteX2" fmla="*/ 1443082 w 1731705"/>
                <a:gd name="connsiteY2" fmla="*/ 0 h 1979845"/>
                <a:gd name="connsiteX3" fmla="*/ 1731705 w 1731705"/>
                <a:gd name="connsiteY3" fmla="*/ 288623 h 1979845"/>
                <a:gd name="connsiteX4" fmla="*/ 1731705 w 1731705"/>
                <a:gd name="connsiteY4" fmla="*/ 1691222 h 1979845"/>
                <a:gd name="connsiteX5" fmla="*/ 1443082 w 1731705"/>
                <a:gd name="connsiteY5" fmla="*/ 1979845 h 1979845"/>
                <a:gd name="connsiteX6" fmla="*/ 288623 w 1731705"/>
                <a:gd name="connsiteY6" fmla="*/ 1979845 h 1979845"/>
                <a:gd name="connsiteX7" fmla="*/ 0 w 1731705"/>
                <a:gd name="connsiteY7" fmla="*/ 1691222 h 1979845"/>
                <a:gd name="connsiteX8" fmla="*/ 0 w 1731705"/>
                <a:gd name="connsiteY8" fmla="*/ 288623 h 197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705" h="1979845">
                  <a:moveTo>
                    <a:pt x="0" y="288623"/>
                  </a:moveTo>
                  <a:cubicBezTo>
                    <a:pt x="0" y="129221"/>
                    <a:pt x="129221" y="0"/>
                    <a:pt x="288623" y="0"/>
                  </a:cubicBezTo>
                  <a:lnTo>
                    <a:pt x="1443082" y="0"/>
                  </a:lnTo>
                  <a:cubicBezTo>
                    <a:pt x="1602484" y="0"/>
                    <a:pt x="1731705" y="129221"/>
                    <a:pt x="1731705" y="288623"/>
                  </a:cubicBezTo>
                  <a:lnTo>
                    <a:pt x="1731705" y="1691222"/>
                  </a:lnTo>
                  <a:cubicBezTo>
                    <a:pt x="1731705" y="1850624"/>
                    <a:pt x="1602484" y="1979845"/>
                    <a:pt x="1443082" y="1979845"/>
                  </a:cubicBezTo>
                  <a:lnTo>
                    <a:pt x="288623" y="1979845"/>
                  </a:lnTo>
                  <a:cubicBezTo>
                    <a:pt x="129221" y="1979845"/>
                    <a:pt x="0" y="1850624"/>
                    <a:pt x="0" y="1691222"/>
                  </a:cubicBezTo>
                  <a:lnTo>
                    <a:pt x="0" y="288623"/>
                  </a:lnTo>
                  <a:close/>
                </a:path>
              </a:pathLst>
            </a:cu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37875" tIns="137875" rIns="137875" bIns="137875" numCol="1" spcCol="1270" anchor="t"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22300" eaLnBrk="1" fontAlgn="auto" latinLnBrk="0" hangingPunct="1">
                <a:lnSpc>
                  <a:spcPct val="90000"/>
                </a:lnSpc>
                <a:spcBef>
                  <a:spcPct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rPr>
                <a:t>ETAPE 1</a:t>
              </a:r>
            </a:p>
            <a:p>
              <a:pPr marL="0" marR="0" lvl="0" indent="0" algn="ctr" defTabSz="622300" eaLnBrk="1" fontAlgn="auto" latinLnBrk="0" hangingPunct="1">
                <a:lnSpc>
                  <a:spcPct val="90000"/>
                </a:lnSpc>
                <a:spcBef>
                  <a:spcPct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rPr>
                <a:t>Entrer dans le parcours de formation</a:t>
              </a:r>
            </a:p>
            <a:p>
              <a:pPr marL="0" marR="0" lvl="1" indent="0" defTabSz="355600" eaLnBrk="1" fontAlgn="auto" latinLnBrk="0" hangingPunct="1">
                <a:lnSpc>
                  <a:spcPct val="90000"/>
                </a:lnSpc>
                <a:spcBef>
                  <a:spcPct val="0"/>
                </a:spcBef>
                <a:spcAft>
                  <a:spcPct val="15000"/>
                </a:spcAft>
                <a:buClrTx/>
                <a:buSzTx/>
                <a:buFontTx/>
                <a:buNone/>
                <a:tabLst/>
                <a:defRPr/>
              </a:pPr>
              <a:endParaRPr kumimoji="0" lang="fr-FR" sz="105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1" indent="0" defTabSz="355600" eaLnBrk="1" fontAlgn="auto" latinLnBrk="0" hangingPunct="1">
                <a:lnSpc>
                  <a:spcPct val="90000"/>
                </a:lnSpc>
                <a:spcBef>
                  <a:spcPct val="0"/>
                </a:spcBef>
                <a:spcAft>
                  <a:spcPct val="15000"/>
                </a:spcAft>
                <a:buClrTx/>
                <a:buSzTx/>
                <a:buFontTx/>
                <a:buNone/>
                <a:tabLst/>
                <a:defRPr/>
              </a:pPr>
              <a:r>
                <a:rPr kumimoji="0" lang="fr-FR" sz="1050" b="0" i="0" u="none" strike="noStrike" kern="0" cap="none" spc="0" normalizeH="0" baseline="0" noProof="0" dirty="0">
                  <a:ln>
                    <a:noFill/>
                  </a:ln>
                  <a:solidFill>
                    <a:srgbClr val="8E0000"/>
                  </a:solidFill>
                  <a:effectLst/>
                  <a:uLnTx/>
                  <a:uFillTx/>
                  <a:latin typeface="Calibri" panose="020F0502020204030204"/>
                  <a:ea typeface="+mn-ea"/>
                  <a:cs typeface="+mn-cs"/>
                </a:rPr>
                <a:t>1-A)  Faire le point sur son parcours  professionnel et ses motivations.</a:t>
              </a:r>
            </a:p>
            <a:p>
              <a:pPr marL="0" marR="0" lvl="1" indent="0" defTabSz="355600" eaLnBrk="1" fontAlgn="auto" latinLnBrk="0" hangingPunct="1">
                <a:lnSpc>
                  <a:spcPct val="90000"/>
                </a:lnSpc>
                <a:spcBef>
                  <a:spcPct val="0"/>
                </a:spcBef>
                <a:spcAft>
                  <a:spcPct val="15000"/>
                </a:spcAft>
                <a:buClrTx/>
                <a:buSzTx/>
                <a:buFontTx/>
                <a:buNone/>
                <a:tabLst/>
                <a:defRPr/>
              </a:pPr>
              <a:r>
                <a:rPr kumimoji="0" lang="fr-FR" sz="1050" b="0" i="0" u="none" strike="noStrike" kern="0" cap="none" spc="0" normalizeH="0" baseline="0" noProof="0" dirty="0">
                  <a:ln>
                    <a:noFill/>
                  </a:ln>
                  <a:solidFill>
                    <a:schemeClr val="accent6">
                      <a:lumMod val="75000"/>
                    </a:schemeClr>
                  </a:solidFill>
                  <a:effectLst/>
                  <a:uLnTx/>
                  <a:uFillTx/>
                  <a:latin typeface="Calibri" panose="020F0502020204030204"/>
                  <a:ea typeface="+mn-ea"/>
                  <a:cs typeface="+mn-cs"/>
                </a:rPr>
                <a:t>1-B) Comprendre les attentes de l’examen</a:t>
              </a:r>
            </a:p>
            <a:p>
              <a:pPr marL="0" marR="0" lvl="1" indent="0" defTabSz="355600" eaLnBrk="1" fontAlgn="auto" latinLnBrk="0" hangingPunct="1">
                <a:lnSpc>
                  <a:spcPct val="90000"/>
                </a:lnSpc>
                <a:spcBef>
                  <a:spcPct val="0"/>
                </a:spcBef>
                <a:spcAft>
                  <a:spcPct val="15000"/>
                </a:spcAft>
                <a:buClrTx/>
                <a:buSzTx/>
                <a:buFontTx/>
                <a:buNone/>
                <a:tabLst/>
                <a:defRPr/>
              </a:pPr>
              <a:r>
                <a:rPr kumimoji="0" lang="fr-FR" sz="1050" b="0" i="0" u="none" strike="noStrike" kern="0" cap="none" spc="0" normalizeH="0" baseline="0" noProof="0" dirty="0">
                  <a:ln>
                    <a:noFill/>
                  </a:ln>
                  <a:solidFill>
                    <a:srgbClr val="8E0000"/>
                  </a:solidFill>
                  <a:effectLst/>
                  <a:uLnTx/>
                  <a:uFillTx/>
                  <a:latin typeface="Calibri" panose="020F0502020204030204"/>
                  <a:ea typeface="+mn-ea"/>
                  <a:cs typeface="+mn-cs"/>
                </a:rPr>
                <a:t>1-C) Se mettre en situation: se mettre à la place d’un élève allophone </a:t>
              </a:r>
            </a:p>
            <a:p>
              <a:pPr marL="0" marR="0" lvl="1" indent="0" defTabSz="355600" eaLnBrk="1" fontAlgn="auto" latinLnBrk="0" hangingPunct="1">
                <a:lnSpc>
                  <a:spcPct val="90000"/>
                </a:lnSpc>
                <a:spcBef>
                  <a:spcPct val="0"/>
                </a:spcBef>
                <a:spcAft>
                  <a:spcPct val="15000"/>
                </a:spcAft>
                <a:buClrTx/>
                <a:buSzTx/>
                <a:buFontTx/>
                <a:buNone/>
                <a:tabLst/>
                <a:defRPr/>
              </a:pPr>
              <a:br>
                <a:rPr kumimoji="0" lang="fr-FR" sz="800" b="0" i="0" u="none" strike="noStrike" kern="0" cap="none" spc="0" normalizeH="0" baseline="0" noProof="0" dirty="0">
                  <a:ln>
                    <a:noFill/>
                  </a:ln>
                  <a:solidFill>
                    <a:prstClr val="white"/>
                  </a:solidFill>
                  <a:effectLst/>
                  <a:uLnTx/>
                  <a:uFillTx/>
                  <a:latin typeface="Calibri" panose="020F0502020204030204"/>
                  <a:ea typeface="+mn-ea"/>
                  <a:cs typeface="+mn-cs"/>
                </a:rPr>
              </a:br>
              <a:endParaRPr kumimoji="0" lang="fr-FR"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Forme libre 8"/>
            <p:cNvSpPr/>
            <p:nvPr/>
          </p:nvSpPr>
          <p:spPr>
            <a:xfrm>
              <a:off x="4238032" y="2090056"/>
              <a:ext cx="1731705" cy="2857212"/>
            </a:xfrm>
            <a:custGeom>
              <a:avLst/>
              <a:gdLst>
                <a:gd name="connsiteX0" fmla="*/ 0 w 1731705"/>
                <a:gd name="connsiteY0" fmla="*/ 288623 h 1979845"/>
                <a:gd name="connsiteX1" fmla="*/ 288623 w 1731705"/>
                <a:gd name="connsiteY1" fmla="*/ 0 h 1979845"/>
                <a:gd name="connsiteX2" fmla="*/ 1443082 w 1731705"/>
                <a:gd name="connsiteY2" fmla="*/ 0 h 1979845"/>
                <a:gd name="connsiteX3" fmla="*/ 1731705 w 1731705"/>
                <a:gd name="connsiteY3" fmla="*/ 288623 h 1979845"/>
                <a:gd name="connsiteX4" fmla="*/ 1731705 w 1731705"/>
                <a:gd name="connsiteY4" fmla="*/ 1691222 h 1979845"/>
                <a:gd name="connsiteX5" fmla="*/ 1443082 w 1731705"/>
                <a:gd name="connsiteY5" fmla="*/ 1979845 h 1979845"/>
                <a:gd name="connsiteX6" fmla="*/ 288623 w 1731705"/>
                <a:gd name="connsiteY6" fmla="*/ 1979845 h 1979845"/>
                <a:gd name="connsiteX7" fmla="*/ 0 w 1731705"/>
                <a:gd name="connsiteY7" fmla="*/ 1691222 h 1979845"/>
                <a:gd name="connsiteX8" fmla="*/ 0 w 1731705"/>
                <a:gd name="connsiteY8" fmla="*/ 288623 h 197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705" h="1979845">
                  <a:moveTo>
                    <a:pt x="0" y="288623"/>
                  </a:moveTo>
                  <a:cubicBezTo>
                    <a:pt x="0" y="129221"/>
                    <a:pt x="129221" y="0"/>
                    <a:pt x="288623" y="0"/>
                  </a:cubicBezTo>
                  <a:lnTo>
                    <a:pt x="1443082" y="0"/>
                  </a:lnTo>
                  <a:cubicBezTo>
                    <a:pt x="1602484" y="0"/>
                    <a:pt x="1731705" y="129221"/>
                    <a:pt x="1731705" y="288623"/>
                  </a:cubicBezTo>
                  <a:lnTo>
                    <a:pt x="1731705" y="1691222"/>
                  </a:lnTo>
                  <a:cubicBezTo>
                    <a:pt x="1731705" y="1850624"/>
                    <a:pt x="1602484" y="1979845"/>
                    <a:pt x="1443082" y="1979845"/>
                  </a:cubicBezTo>
                  <a:lnTo>
                    <a:pt x="288623" y="1979845"/>
                  </a:lnTo>
                  <a:cubicBezTo>
                    <a:pt x="129221" y="1979845"/>
                    <a:pt x="0" y="1850624"/>
                    <a:pt x="0" y="1691222"/>
                  </a:cubicBezTo>
                  <a:lnTo>
                    <a:pt x="0" y="288623"/>
                  </a:lnTo>
                  <a:close/>
                </a:path>
              </a:pathLst>
            </a:cu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30255" tIns="130255" rIns="130255" bIns="130255" numCol="1" spcCol="1270" anchor="t"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fr-FR" sz="12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533400" eaLnBrk="1" fontAlgn="auto" latinLnBrk="0" hangingPunct="1">
                <a:lnSpc>
                  <a:spcPct val="90000"/>
                </a:lnSpc>
                <a:spcBef>
                  <a:spcPct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rPr>
                <a:t>ETAPE 3</a:t>
              </a:r>
            </a:p>
            <a:p>
              <a:pPr marL="0" marR="0" lvl="0" indent="0" algn="ctr" defTabSz="533400" eaLnBrk="1" fontAlgn="auto" latinLnBrk="0" hangingPunct="1">
                <a:lnSpc>
                  <a:spcPct val="90000"/>
                </a:lnSpc>
                <a:spcBef>
                  <a:spcPct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rPr>
                <a:t>Analyse de pratique</a:t>
              </a: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fr-FR" sz="1200" b="0" i="0" u="none" strike="noStrike" kern="0" cap="none" spc="0" normalizeH="0" baseline="0" noProof="0" dirty="0">
                <a:ln>
                  <a:noFill/>
                </a:ln>
                <a:solidFill>
                  <a:srgbClr val="C00000"/>
                </a:solidFill>
                <a:effectLst/>
                <a:uLnTx/>
                <a:uFillTx/>
                <a:latin typeface="Calibri" panose="020F0502020204030204"/>
                <a:ea typeface="+mn-ea"/>
                <a:cs typeface="+mn-cs"/>
              </a:endParaRPr>
            </a:p>
            <a:p>
              <a:pPr marL="0" marR="0" lvl="1" indent="0" defTabSz="400050" eaLnBrk="1" fontAlgn="auto" latinLnBrk="0" hangingPunct="1">
                <a:lnSpc>
                  <a:spcPct val="90000"/>
                </a:lnSpc>
                <a:spcBef>
                  <a:spcPct val="0"/>
                </a:spcBef>
                <a:spcAft>
                  <a:spcPct val="15000"/>
                </a:spcAft>
                <a:buClrTx/>
                <a:buSzTx/>
                <a:buFontTx/>
                <a:buNone/>
                <a:tabLst/>
                <a:defRPr/>
              </a:pPr>
              <a:r>
                <a:rPr kumimoji="0" lang="fr-FR" sz="1050" b="0" i="0" u="none" strike="noStrike" kern="0" cap="none" spc="0" normalizeH="0" baseline="0" noProof="0" dirty="0">
                  <a:ln>
                    <a:noFill/>
                  </a:ln>
                  <a:solidFill>
                    <a:srgbClr val="8E0000"/>
                  </a:solidFill>
                  <a:effectLst/>
                  <a:uLnTx/>
                  <a:uFillTx/>
                  <a:latin typeface="Calibri" panose="020F0502020204030204"/>
                  <a:ea typeface="+mn-ea"/>
                  <a:cs typeface="+mn-cs"/>
                </a:rPr>
                <a:t>3-A) Comprendre la posture de l’enseignant de FLS </a:t>
              </a:r>
            </a:p>
            <a:p>
              <a:pPr marL="0" marR="0" lvl="1" indent="0" defTabSz="400050" eaLnBrk="1" fontAlgn="auto" latinLnBrk="0" hangingPunct="1">
                <a:lnSpc>
                  <a:spcPct val="90000"/>
                </a:lnSpc>
                <a:spcBef>
                  <a:spcPct val="0"/>
                </a:spcBef>
                <a:spcAft>
                  <a:spcPct val="15000"/>
                </a:spcAft>
                <a:buClrTx/>
                <a:buSzTx/>
                <a:buFontTx/>
                <a:buNone/>
                <a:tabLst/>
                <a:defRPr/>
              </a:pPr>
              <a:r>
                <a:rPr kumimoji="0" lang="fr-FR" sz="1050" b="0" i="0" u="none" strike="noStrike" kern="0" cap="none" spc="0" normalizeH="0" baseline="0" noProof="0" dirty="0">
                  <a:ln>
                    <a:noFill/>
                  </a:ln>
                  <a:solidFill>
                    <a:srgbClr val="8E0000"/>
                  </a:solidFill>
                  <a:effectLst/>
                  <a:uLnTx/>
                  <a:uFillTx/>
                  <a:latin typeface="Calibri" panose="020F0502020204030204"/>
                  <a:ea typeface="+mn-ea"/>
                  <a:cs typeface="+mn-cs"/>
                </a:rPr>
                <a:t>3-B) Elaborer une grille d’observation </a:t>
              </a:r>
            </a:p>
            <a:p>
              <a:pPr marL="0" marR="0" lvl="1" indent="0" defTabSz="400050" eaLnBrk="1" fontAlgn="auto" latinLnBrk="0" hangingPunct="1">
                <a:lnSpc>
                  <a:spcPct val="90000"/>
                </a:lnSpc>
                <a:spcBef>
                  <a:spcPct val="0"/>
                </a:spcBef>
                <a:spcAft>
                  <a:spcPct val="15000"/>
                </a:spcAft>
                <a:buClrTx/>
                <a:buSzTx/>
                <a:buFontTx/>
                <a:buNone/>
                <a:tabLst/>
                <a:defRPr/>
              </a:pPr>
              <a:r>
                <a:rPr kumimoji="0" lang="fr-FR" sz="1050" b="0" i="0" u="none" strike="noStrike" kern="0" cap="none" spc="0" normalizeH="0" baseline="0" noProof="0" dirty="0">
                  <a:ln>
                    <a:noFill/>
                  </a:ln>
                  <a:solidFill>
                    <a:schemeClr val="accent6">
                      <a:lumMod val="75000"/>
                    </a:schemeClr>
                  </a:solidFill>
                  <a:effectLst/>
                  <a:uLnTx/>
                  <a:uFillTx/>
                  <a:latin typeface="Calibri" panose="020F0502020204030204"/>
                  <a:ea typeface="+mn-ea"/>
                  <a:cs typeface="+mn-cs"/>
                </a:rPr>
                <a:t>3-C) Observer un cours</a:t>
              </a:r>
            </a:p>
            <a:p>
              <a:pPr marL="0" marR="0" lvl="1" indent="0" defTabSz="400050" eaLnBrk="1" fontAlgn="auto" latinLnBrk="0" hangingPunct="1">
                <a:lnSpc>
                  <a:spcPct val="90000"/>
                </a:lnSpc>
                <a:spcBef>
                  <a:spcPct val="0"/>
                </a:spcBef>
                <a:spcAft>
                  <a:spcPct val="15000"/>
                </a:spcAft>
                <a:buClrTx/>
                <a:buSzTx/>
                <a:buFontTx/>
                <a:buNone/>
                <a:tabLst/>
                <a:defRPr/>
              </a:pPr>
              <a:r>
                <a:rPr kumimoji="0" lang="fr-FR" sz="1050" b="0" i="0" u="none" strike="noStrike" kern="0" cap="none" spc="0" normalizeH="0" baseline="0" noProof="0" dirty="0">
                  <a:ln>
                    <a:noFill/>
                  </a:ln>
                  <a:solidFill>
                    <a:schemeClr val="accent6">
                      <a:lumMod val="75000"/>
                    </a:schemeClr>
                  </a:solidFill>
                  <a:effectLst/>
                  <a:uLnTx/>
                  <a:uFillTx/>
                  <a:latin typeface="Calibri" panose="020F0502020204030204"/>
                  <a:ea typeface="+mn-ea"/>
                  <a:cs typeface="+mn-cs"/>
                </a:rPr>
                <a:t>3-D) Analyser les pratiques observées </a:t>
              </a:r>
            </a:p>
          </p:txBody>
        </p:sp>
        <p:sp>
          <p:nvSpPr>
            <p:cNvPr id="10" name="Forme libre 9"/>
            <p:cNvSpPr/>
            <p:nvPr/>
          </p:nvSpPr>
          <p:spPr>
            <a:xfrm>
              <a:off x="6043963" y="2090055"/>
              <a:ext cx="1731705" cy="2857214"/>
            </a:xfrm>
            <a:custGeom>
              <a:avLst/>
              <a:gdLst>
                <a:gd name="connsiteX0" fmla="*/ 0 w 1731705"/>
                <a:gd name="connsiteY0" fmla="*/ 288623 h 1979845"/>
                <a:gd name="connsiteX1" fmla="*/ 288623 w 1731705"/>
                <a:gd name="connsiteY1" fmla="*/ 0 h 1979845"/>
                <a:gd name="connsiteX2" fmla="*/ 1443082 w 1731705"/>
                <a:gd name="connsiteY2" fmla="*/ 0 h 1979845"/>
                <a:gd name="connsiteX3" fmla="*/ 1731705 w 1731705"/>
                <a:gd name="connsiteY3" fmla="*/ 288623 h 1979845"/>
                <a:gd name="connsiteX4" fmla="*/ 1731705 w 1731705"/>
                <a:gd name="connsiteY4" fmla="*/ 1691222 h 1979845"/>
                <a:gd name="connsiteX5" fmla="*/ 1443082 w 1731705"/>
                <a:gd name="connsiteY5" fmla="*/ 1979845 h 1979845"/>
                <a:gd name="connsiteX6" fmla="*/ 288623 w 1731705"/>
                <a:gd name="connsiteY6" fmla="*/ 1979845 h 1979845"/>
                <a:gd name="connsiteX7" fmla="*/ 0 w 1731705"/>
                <a:gd name="connsiteY7" fmla="*/ 1691222 h 1979845"/>
                <a:gd name="connsiteX8" fmla="*/ 0 w 1731705"/>
                <a:gd name="connsiteY8" fmla="*/ 288623 h 197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705" h="1979845">
                  <a:moveTo>
                    <a:pt x="0" y="288623"/>
                  </a:moveTo>
                  <a:cubicBezTo>
                    <a:pt x="0" y="129221"/>
                    <a:pt x="129221" y="0"/>
                    <a:pt x="288623" y="0"/>
                  </a:cubicBezTo>
                  <a:lnTo>
                    <a:pt x="1443082" y="0"/>
                  </a:lnTo>
                  <a:cubicBezTo>
                    <a:pt x="1602484" y="0"/>
                    <a:pt x="1731705" y="129221"/>
                    <a:pt x="1731705" y="288623"/>
                  </a:cubicBezTo>
                  <a:lnTo>
                    <a:pt x="1731705" y="1691222"/>
                  </a:lnTo>
                  <a:cubicBezTo>
                    <a:pt x="1731705" y="1850624"/>
                    <a:pt x="1602484" y="1979845"/>
                    <a:pt x="1443082" y="1979845"/>
                  </a:cubicBezTo>
                  <a:lnTo>
                    <a:pt x="288623" y="1979845"/>
                  </a:lnTo>
                  <a:cubicBezTo>
                    <a:pt x="129221" y="1979845"/>
                    <a:pt x="0" y="1850624"/>
                    <a:pt x="0" y="1691222"/>
                  </a:cubicBezTo>
                  <a:lnTo>
                    <a:pt x="0" y="288623"/>
                  </a:lnTo>
                  <a:close/>
                </a:path>
              </a:pathLst>
            </a:cu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15015" tIns="115015" rIns="115015" bIns="115015" numCol="1" spcCol="1270" anchor="ctr" anchorCtr="0">
              <a:noAutofit/>
            </a:bodyPr>
            <a:lstStyle/>
            <a:p>
              <a:pPr marL="0" marR="0" lvl="0" indent="0" algn="ctr" defTabSz="355600" eaLnBrk="1" fontAlgn="auto" latinLnBrk="0" hangingPunct="1">
                <a:lnSpc>
                  <a:spcPct val="90000"/>
                </a:lnSpc>
                <a:spcBef>
                  <a:spcPct val="0"/>
                </a:spcBef>
                <a:spcAft>
                  <a:spcPct val="35000"/>
                </a:spcAft>
                <a:buClrTx/>
                <a:buSzTx/>
                <a:buFontTx/>
                <a:buNone/>
                <a:tabLst/>
                <a:defRPr/>
              </a:pPr>
              <a:endParaRPr kumimoji="0" lang="fr-FR" sz="12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355600" eaLnBrk="1" fontAlgn="auto" latinLnBrk="0" hangingPunct="1">
                <a:lnSpc>
                  <a:spcPct val="90000"/>
                </a:lnSpc>
                <a:spcBef>
                  <a:spcPct val="0"/>
                </a:spcBef>
                <a:spcAft>
                  <a:spcPts val="0"/>
                </a:spcAft>
                <a:buClrTx/>
                <a:buSzTx/>
                <a:buFontTx/>
                <a:buNone/>
                <a:tabLst/>
                <a:defRPr/>
              </a:pPr>
              <a:endParaRPr kumimoji="0" lang="fr-FR"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355600" eaLnBrk="1" fontAlgn="auto" latinLnBrk="0" hangingPunct="1">
                <a:lnSpc>
                  <a:spcPct val="90000"/>
                </a:lnSpc>
                <a:spcBef>
                  <a:spcPct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rPr>
                <a:t>ETAPE 4</a:t>
              </a:r>
            </a:p>
            <a:p>
              <a:pPr marL="0" marR="0" lvl="0" indent="0" algn="ctr" defTabSz="355600" eaLnBrk="1" fontAlgn="auto" latinLnBrk="0" hangingPunct="1">
                <a:lnSpc>
                  <a:spcPct val="90000"/>
                </a:lnSpc>
                <a:spcBef>
                  <a:spcPct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rPr>
                <a:t> Comprendre les enjeux et les modalités de la didactique du FLS</a:t>
              </a:r>
            </a:p>
            <a:p>
              <a:pPr marL="0" marR="0" lvl="0" indent="0" algn="ctr" defTabSz="355600" eaLnBrk="1" fontAlgn="auto" latinLnBrk="0" hangingPunct="1">
                <a:lnSpc>
                  <a:spcPct val="90000"/>
                </a:lnSpc>
                <a:spcBef>
                  <a:spcPct val="0"/>
                </a:spcBef>
                <a:spcAft>
                  <a:spcPct val="35000"/>
                </a:spcAft>
                <a:buClrTx/>
                <a:buSzTx/>
                <a:buFontTx/>
                <a:buNone/>
                <a:tabLst/>
                <a:defRPr/>
              </a:pPr>
              <a:endParaRPr kumimoji="0" lang="fr-FR" sz="900" b="0" i="0" u="none" strike="noStrike" kern="0" cap="none" spc="0" normalizeH="0" baseline="0" noProof="0" dirty="0">
                <a:ln>
                  <a:noFill/>
                </a:ln>
                <a:solidFill>
                  <a:srgbClr val="8E0000"/>
                </a:solidFill>
                <a:effectLst/>
                <a:uLnTx/>
                <a:uFillTx/>
                <a:latin typeface="Calibri" panose="020F0502020204030204"/>
                <a:ea typeface="+mn-ea"/>
                <a:cs typeface="+mn-cs"/>
              </a:endParaRPr>
            </a:p>
            <a:p>
              <a:pPr marL="0" marR="0" lvl="0" indent="0" defTabSz="355600" eaLnBrk="1" fontAlgn="auto" latinLnBrk="0" hangingPunct="1">
                <a:lnSpc>
                  <a:spcPct val="90000"/>
                </a:lnSpc>
                <a:spcBef>
                  <a:spcPct val="0"/>
                </a:spcBef>
                <a:spcAft>
                  <a:spcPct val="35000"/>
                </a:spcAft>
                <a:buClrTx/>
                <a:buSzTx/>
                <a:buFontTx/>
                <a:buNone/>
                <a:tabLst/>
                <a:defRPr/>
              </a:pPr>
              <a:r>
                <a:rPr kumimoji="0" lang="fr-FR" sz="1050" b="0" i="0" u="none" strike="noStrike" kern="0" cap="none" spc="0" normalizeH="0" baseline="0" noProof="0" dirty="0">
                  <a:ln>
                    <a:noFill/>
                  </a:ln>
                  <a:solidFill>
                    <a:srgbClr val="8E0000"/>
                  </a:solidFill>
                  <a:effectLst/>
                  <a:uLnTx/>
                  <a:uFillTx/>
                  <a:latin typeface="Calibri" panose="020F0502020204030204"/>
                  <a:ea typeface="+mn-ea"/>
                  <a:cs typeface="+mn-cs"/>
                </a:rPr>
                <a:t>4-A) Connaître les différents courants méthodologiques </a:t>
              </a:r>
            </a:p>
            <a:p>
              <a:pPr marL="0" marR="0" lvl="0" indent="0" defTabSz="355600" eaLnBrk="1" fontAlgn="auto" latinLnBrk="0" hangingPunct="1">
                <a:lnSpc>
                  <a:spcPct val="90000"/>
                </a:lnSpc>
                <a:spcBef>
                  <a:spcPct val="0"/>
                </a:spcBef>
                <a:spcAft>
                  <a:spcPct val="35000"/>
                </a:spcAft>
                <a:buClrTx/>
                <a:buSzTx/>
                <a:buFontTx/>
                <a:buNone/>
                <a:tabLst/>
                <a:defRPr/>
              </a:pPr>
              <a:r>
                <a:rPr kumimoji="0" lang="fr-FR" sz="1050" b="0" i="0" u="none" strike="noStrike" kern="0" cap="none" spc="0" normalizeH="0" baseline="0" noProof="0" dirty="0">
                  <a:ln>
                    <a:noFill/>
                  </a:ln>
                  <a:solidFill>
                    <a:srgbClr val="8E0000"/>
                  </a:solidFill>
                  <a:effectLst/>
                  <a:uLnTx/>
                  <a:uFillTx/>
                  <a:latin typeface="Calibri" panose="020F0502020204030204"/>
                  <a:ea typeface="+mn-ea"/>
                  <a:cs typeface="+mn-cs"/>
                </a:rPr>
                <a:t>4-B) Comprendre le continuum FLE/FLS/</a:t>
              </a:r>
              <a:r>
                <a:rPr kumimoji="0" lang="fr-FR" sz="1050" b="0" i="0" u="none" strike="noStrike" kern="0" cap="none" spc="0" normalizeH="0" baseline="0" noProof="0" dirty="0" err="1">
                  <a:ln>
                    <a:noFill/>
                  </a:ln>
                  <a:solidFill>
                    <a:srgbClr val="8E0000"/>
                  </a:solidFill>
                  <a:effectLst/>
                  <a:uLnTx/>
                  <a:uFillTx/>
                  <a:latin typeface="Calibri" panose="020F0502020204030204"/>
                  <a:ea typeface="+mn-ea"/>
                  <a:cs typeface="+mn-cs"/>
                </a:rPr>
                <a:t>FLSco</a:t>
              </a:r>
              <a:r>
                <a:rPr kumimoji="0" lang="fr-FR" sz="1050" b="0" i="0" u="none" strike="noStrike" kern="0" cap="none" spc="0" normalizeH="0" baseline="0" noProof="0" dirty="0">
                  <a:ln>
                    <a:noFill/>
                  </a:ln>
                  <a:solidFill>
                    <a:srgbClr val="8E0000"/>
                  </a:solidFill>
                  <a:effectLst/>
                  <a:uLnTx/>
                  <a:uFillTx/>
                  <a:latin typeface="Calibri" panose="020F0502020204030204"/>
                  <a:ea typeface="+mn-ea"/>
                  <a:cs typeface="+mn-cs"/>
                </a:rPr>
                <a:t>/FLM </a:t>
              </a:r>
            </a:p>
            <a:p>
              <a:pPr marL="0" marR="0" lvl="0" indent="0" defTabSz="355600" eaLnBrk="1" fontAlgn="auto" latinLnBrk="0" hangingPunct="1">
                <a:lnSpc>
                  <a:spcPct val="90000"/>
                </a:lnSpc>
                <a:spcBef>
                  <a:spcPct val="0"/>
                </a:spcBef>
                <a:spcAft>
                  <a:spcPct val="35000"/>
                </a:spcAft>
                <a:buClrTx/>
                <a:buSzTx/>
                <a:buFontTx/>
                <a:buNone/>
                <a:tabLst/>
                <a:defRPr/>
              </a:pPr>
              <a:r>
                <a:rPr kumimoji="0" lang="fr-FR" sz="1050" b="0" i="0" u="none" strike="noStrike" kern="0" cap="none" spc="0" normalizeH="0" baseline="0" noProof="0" dirty="0">
                  <a:ln>
                    <a:noFill/>
                  </a:ln>
                  <a:solidFill>
                    <a:srgbClr val="8E0000"/>
                  </a:solidFill>
                  <a:effectLst/>
                  <a:uLnTx/>
                  <a:uFillTx/>
                  <a:latin typeface="Calibri" panose="020F0502020204030204"/>
                  <a:ea typeface="+mn-ea"/>
                  <a:cs typeface="+mn-cs"/>
                </a:rPr>
                <a:t>4-C) S’approprier le CECRL </a:t>
              </a:r>
            </a:p>
            <a:p>
              <a:pPr marL="0" marR="0" lvl="0" indent="0" defTabSz="355600" eaLnBrk="1" fontAlgn="auto" latinLnBrk="0" hangingPunct="1">
                <a:lnSpc>
                  <a:spcPct val="90000"/>
                </a:lnSpc>
                <a:spcBef>
                  <a:spcPct val="0"/>
                </a:spcBef>
                <a:spcAft>
                  <a:spcPct val="35000"/>
                </a:spcAft>
                <a:buClrTx/>
                <a:buSzTx/>
                <a:buFontTx/>
                <a:buNone/>
                <a:tabLst/>
                <a:defRPr/>
              </a:pPr>
              <a:r>
                <a:rPr kumimoji="0" lang="fr-FR" sz="1050" b="0" i="0" u="none" strike="noStrike" kern="0" cap="none" spc="0" normalizeH="0" baseline="0" noProof="0" dirty="0">
                  <a:ln>
                    <a:noFill/>
                  </a:ln>
                  <a:solidFill>
                    <a:schemeClr val="accent6">
                      <a:lumMod val="75000"/>
                    </a:schemeClr>
                  </a:solidFill>
                  <a:effectLst/>
                  <a:uLnTx/>
                  <a:uFillTx/>
                  <a:latin typeface="Calibri" panose="020F0502020204030204"/>
                  <a:ea typeface="+mn-ea"/>
                  <a:cs typeface="+mn-cs"/>
                </a:rPr>
                <a:t>4-D) Articuler le CECRL avec le socle commun et les programmes scolaires</a:t>
              </a:r>
            </a:p>
            <a:p>
              <a:pPr marL="0" marR="0" lvl="0" indent="0" defTabSz="355600" eaLnBrk="1" fontAlgn="auto" latinLnBrk="0" hangingPunct="1">
                <a:lnSpc>
                  <a:spcPct val="90000"/>
                </a:lnSpc>
                <a:spcBef>
                  <a:spcPct val="0"/>
                </a:spcBef>
                <a:spcAft>
                  <a:spcPct val="35000"/>
                </a:spcAft>
                <a:buClrTx/>
                <a:buSzTx/>
                <a:buFontTx/>
                <a:buNone/>
                <a:tabLst/>
                <a:defRPr/>
              </a:pPr>
              <a:r>
                <a:rPr kumimoji="0" lang="fr-FR" sz="1050" b="0" i="0" u="none" strike="noStrike" kern="0" cap="none" spc="0" normalizeH="0" baseline="0" noProof="0" dirty="0">
                  <a:ln>
                    <a:noFill/>
                  </a:ln>
                  <a:solidFill>
                    <a:schemeClr val="accent6">
                      <a:lumMod val="75000"/>
                    </a:schemeClr>
                  </a:solidFill>
                  <a:effectLst/>
                  <a:uLnTx/>
                  <a:uFillTx/>
                  <a:latin typeface="Calibri" panose="020F0502020204030204"/>
                  <a:ea typeface="+mn-ea"/>
                  <a:cs typeface="+mn-cs"/>
                </a:rPr>
                <a:t>4-E) Evaluer un élève allophone</a:t>
              </a:r>
            </a:p>
            <a:p>
              <a:pPr marL="0" marR="0" lvl="0" indent="0" defTabSz="355600" eaLnBrk="1" fontAlgn="auto" latinLnBrk="0" hangingPunct="1">
                <a:lnSpc>
                  <a:spcPct val="90000"/>
                </a:lnSpc>
                <a:spcBef>
                  <a:spcPct val="0"/>
                </a:spcBef>
                <a:spcAft>
                  <a:spcPct val="35000"/>
                </a:spcAft>
                <a:buClrTx/>
                <a:buSzTx/>
                <a:buFontTx/>
                <a:buNone/>
                <a:tabLst/>
                <a:defRPr/>
              </a:pPr>
              <a:r>
                <a:rPr kumimoji="0" lang="fr-FR" sz="1050" b="0" i="0" u="none" strike="noStrike" kern="0" cap="none" spc="0" normalizeH="0" baseline="0" noProof="0" dirty="0">
                  <a:ln>
                    <a:noFill/>
                  </a:ln>
                  <a:solidFill>
                    <a:schemeClr val="accent6">
                      <a:lumMod val="75000"/>
                    </a:schemeClr>
                  </a:solidFill>
                  <a:effectLst/>
                  <a:uLnTx/>
                  <a:uFillTx/>
                  <a:latin typeface="Calibri" panose="020F0502020204030204"/>
                  <a:ea typeface="+mn-ea"/>
                  <a:cs typeface="+mn-cs"/>
                </a:rPr>
                <a:t>4-F) Dégager des pistes de réflexion pour le rapport</a:t>
              </a:r>
            </a:p>
            <a:p>
              <a:pPr marL="0" marR="0" lvl="0" indent="0" defTabSz="914400" eaLnBrk="1" fontAlgn="auto" latinLnBrk="0" hangingPunct="1">
                <a:lnSpc>
                  <a:spcPct val="100000"/>
                </a:lnSpc>
                <a:spcBef>
                  <a:spcPts val="0"/>
                </a:spcBef>
                <a:spcAft>
                  <a:spcPts val="0"/>
                </a:spcAft>
                <a:buClrTx/>
                <a:buSzTx/>
                <a:buFontTx/>
                <a:buNone/>
                <a:tabLst/>
                <a:defRPr/>
              </a:pPr>
              <a:br>
                <a:rPr kumimoji="0" lang="fr-FR" sz="900" b="0" i="0" u="none" strike="noStrike" kern="0" cap="none" spc="0" normalizeH="0" baseline="0" noProof="0" dirty="0">
                  <a:ln>
                    <a:noFill/>
                  </a:ln>
                  <a:solidFill>
                    <a:prstClr val="white"/>
                  </a:solidFill>
                  <a:effectLst/>
                  <a:uLnTx/>
                  <a:uFillTx/>
                  <a:latin typeface="Calibri" panose="020F0502020204030204"/>
                  <a:ea typeface="+mn-ea"/>
                  <a:cs typeface="+mn-cs"/>
                </a:rPr>
              </a:br>
              <a:endParaRPr kumimoji="0" lang="fr-FR" sz="9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fr-FR" sz="900" b="0" i="0" u="none" strike="noStrike" kern="0" cap="none" spc="0" normalizeH="0" baseline="0" noProof="0" dirty="0">
                  <a:ln>
                    <a:noFill/>
                  </a:ln>
                  <a:solidFill>
                    <a:prstClr val="white"/>
                  </a:solidFill>
                  <a:effectLst/>
                  <a:uLnTx/>
                  <a:uFillTx/>
                  <a:latin typeface="Calibri" panose="020F0502020204030204"/>
                  <a:ea typeface="+mn-ea"/>
                  <a:cs typeface="+mn-cs"/>
                </a:rPr>
              </a:br>
              <a:endParaRPr kumimoji="0" lang="fr-FR" sz="9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Forme libre 10"/>
            <p:cNvSpPr/>
            <p:nvPr/>
          </p:nvSpPr>
          <p:spPr>
            <a:xfrm>
              <a:off x="2458651" y="2090055"/>
              <a:ext cx="1731705" cy="2857214"/>
            </a:xfrm>
            <a:custGeom>
              <a:avLst/>
              <a:gdLst>
                <a:gd name="connsiteX0" fmla="*/ 0 w 1731705"/>
                <a:gd name="connsiteY0" fmla="*/ 288623 h 1979845"/>
                <a:gd name="connsiteX1" fmla="*/ 288623 w 1731705"/>
                <a:gd name="connsiteY1" fmla="*/ 0 h 1979845"/>
                <a:gd name="connsiteX2" fmla="*/ 1443082 w 1731705"/>
                <a:gd name="connsiteY2" fmla="*/ 0 h 1979845"/>
                <a:gd name="connsiteX3" fmla="*/ 1731705 w 1731705"/>
                <a:gd name="connsiteY3" fmla="*/ 288623 h 1979845"/>
                <a:gd name="connsiteX4" fmla="*/ 1731705 w 1731705"/>
                <a:gd name="connsiteY4" fmla="*/ 1691222 h 1979845"/>
                <a:gd name="connsiteX5" fmla="*/ 1443082 w 1731705"/>
                <a:gd name="connsiteY5" fmla="*/ 1979845 h 1979845"/>
                <a:gd name="connsiteX6" fmla="*/ 288623 w 1731705"/>
                <a:gd name="connsiteY6" fmla="*/ 1979845 h 1979845"/>
                <a:gd name="connsiteX7" fmla="*/ 0 w 1731705"/>
                <a:gd name="connsiteY7" fmla="*/ 1691222 h 1979845"/>
                <a:gd name="connsiteX8" fmla="*/ 0 w 1731705"/>
                <a:gd name="connsiteY8" fmla="*/ 288623 h 197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705" h="1979845">
                  <a:moveTo>
                    <a:pt x="0" y="288623"/>
                  </a:moveTo>
                  <a:cubicBezTo>
                    <a:pt x="0" y="129221"/>
                    <a:pt x="129221" y="0"/>
                    <a:pt x="288623" y="0"/>
                  </a:cubicBezTo>
                  <a:lnTo>
                    <a:pt x="1443082" y="0"/>
                  </a:lnTo>
                  <a:cubicBezTo>
                    <a:pt x="1602484" y="0"/>
                    <a:pt x="1731705" y="129221"/>
                    <a:pt x="1731705" y="288623"/>
                  </a:cubicBezTo>
                  <a:lnTo>
                    <a:pt x="1731705" y="1691222"/>
                  </a:lnTo>
                  <a:cubicBezTo>
                    <a:pt x="1731705" y="1850624"/>
                    <a:pt x="1602484" y="1979845"/>
                    <a:pt x="1443082" y="1979845"/>
                  </a:cubicBezTo>
                  <a:lnTo>
                    <a:pt x="288623" y="1979845"/>
                  </a:lnTo>
                  <a:cubicBezTo>
                    <a:pt x="129221" y="1979845"/>
                    <a:pt x="0" y="1850624"/>
                    <a:pt x="0" y="1691222"/>
                  </a:cubicBezTo>
                  <a:lnTo>
                    <a:pt x="0" y="288623"/>
                  </a:lnTo>
                  <a:close/>
                </a:path>
              </a:pathLst>
            </a:cu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15015" tIns="115015" rIns="115015" bIns="115015" numCol="1" spcCol="1270" anchor="ctr" anchorCtr="0">
              <a:noAutofit/>
            </a:bodyPr>
            <a:lstStyle/>
            <a:p>
              <a:pPr marL="0" marR="0" lvl="0" indent="0" algn="ctr" defTabSz="355600" eaLnBrk="1" fontAlgn="auto" latinLnBrk="0" hangingPunct="1">
                <a:lnSpc>
                  <a:spcPct val="90000"/>
                </a:lnSpc>
                <a:spcBef>
                  <a:spcPct val="0"/>
                </a:spcBef>
                <a:spcAft>
                  <a:spcPts val="0"/>
                </a:spcAft>
                <a:buClrTx/>
                <a:buSzTx/>
                <a:buFontTx/>
                <a:buNone/>
                <a:tabLst/>
                <a:defRPr/>
              </a:pPr>
              <a:endParaRPr kumimoji="0" lang="fr-FR"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355600" eaLnBrk="1" fontAlgn="auto" latinLnBrk="0" hangingPunct="1">
                <a:lnSpc>
                  <a:spcPct val="90000"/>
                </a:lnSpc>
                <a:spcBef>
                  <a:spcPct val="0"/>
                </a:spcBef>
                <a:spcAft>
                  <a:spcPts val="0"/>
                </a:spcAft>
                <a:buClrTx/>
                <a:buSzTx/>
                <a:buFontTx/>
                <a:buNone/>
                <a:tabLst/>
                <a:defRPr/>
              </a:pPr>
              <a:endPar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355600" eaLnBrk="1" fontAlgn="auto" latinLnBrk="0" hangingPunct="1">
                <a:lnSpc>
                  <a:spcPct val="90000"/>
                </a:lnSpc>
                <a:spcBef>
                  <a:spcPct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rPr>
                <a:t>ETAPE 2</a:t>
              </a:r>
            </a:p>
            <a:p>
              <a:pPr marL="0" marR="0" lvl="0" indent="0" algn="ctr" defTabSz="355600" eaLnBrk="1" fontAlgn="auto" latinLnBrk="0" hangingPunct="1">
                <a:lnSpc>
                  <a:spcPct val="90000"/>
                </a:lnSpc>
                <a:spcBef>
                  <a:spcPct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rPr>
                <a:t>Connaître le cadre institutionnel et les modalités de l’inclusion</a:t>
              </a:r>
            </a:p>
            <a:p>
              <a:pPr marL="0" marR="0" lvl="0" indent="0" algn="ctr" defTabSz="355600" eaLnBrk="1" fontAlgn="auto" latinLnBrk="0" hangingPunct="1">
                <a:lnSpc>
                  <a:spcPct val="90000"/>
                </a:lnSpc>
                <a:spcBef>
                  <a:spcPct val="0"/>
                </a:spcBef>
                <a:spcAft>
                  <a:spcPts val="0"/>
                </a:spcAft>
                <a:buClrTx/>
                <a:buSzTx/>
                <a:buFontTx/>
                <a:buNone/>
                <a:tabLst/>
                <a:defRPr/>
              </a:pPr>
              <a:endParaRPr kumimoji="0" lang="fr-FR"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rgbClr val="8E0000"/>
                  </a:solidFill>
                  <a:effectLst/>
                  <a:uLnTx/>
                  <a:uFillTx/>
                  <a:latin typeface="Calibri" panose="020F0502020204030204"/>
                  <a:ea typeface="+mn-ea"/>
                  <a:cs typeface="+mn-cs"/>
                </a:rPr>
                <a:t>2-A) Comprendre l’élève allophone arrivant : éléments de connaissance et de compréhension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rgbClr val="8E0000"/>
                  </a:solidFill>
                  <a:effectLst/>
                  <a:uLnTx/>
                  <a:uFillTx/>
                  <a:latin typeface="Calibri" panose="020F0502020204030204"/>
                  <a:ea typeface="+mn-ea"/>
                  <a:cs typeface="+mn-cs"/>
                </a:rPr>
                <a:t>2-B) Comprendre les textes réglementaires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chemeClr val="accent6">
                      <a:lumMod val="75000"/>
                    </a:schemeClr>
                  </a:solidFill>
                  <a:effectLst/>
                  <a:uLnTx/>
                  <a:uFillTx/>
                  <a:latin typeface="Calibri" panose="020F0502020204030204"/>
                  <a:ea typeface="+mn-ea"/>
                  <a:cs typeface="+mn-cs"/>
                </a:rPr>
                <a:t>2-C) Découvrir les publics et les dispositifs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chemeClr val="accent6">
                      <a:lumMod val="75000"/>
                    </a:schemeClr>
                  </a:solidFill>
                  <a:effectLst/>
                  <a:uLnTx/>
                  <a:uFillTx/>
                  <a:latin typeface="Calibri" panose="020F0502020204030204"/>
                  <a:ea typeface="+mn-ea"/>
                  <a:cs typeface="+mn-cs"/>
                </a:rPr>
                <a:t>2-D) Accueillir l’élève et sa famille</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chemeClr val="accent6">
                      <a:lumMod val="75000"/>
                    </a:schemeClr>
                  </a:solidFill>
                  <a:effectLst/>
                  <a:uLnTx/>
                  <a:uFillTx/>
                  <a:latin typeface="Calibri" panose="020F0502020204030204"/>
                  <a:ea typeface="+mn-ea"/>
                  <a:cs typeface="+mn-cs"/>
                </a:rPr>
                <a:t>2-E) Accompagner l’élève allophone pour une inclusion réussie</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chemeClr val="accent6">
                      <a:lumMod val="75000"/>
                    </a:schemeClr>
                  </a:solidFill>
                  <a:effectLst/>
                  <a:uLnTx/>
                  <a:uFillTx/>
                  <a:latin typeface="Calibri" panose="020F0502020204030204"/>
                  <a:ea typeface="+mn-ea"/>
                  <a:cs typeface="+mn-cs"/>
                </a:rPr>
                <a:t>2-F) Comprendre les missions du professeur coordinateur</a:t>
              </a:r>
            </a:p>
            <a:p>
              <a:pPr marL="0" marR="0" lvl="0" indent="0" defTabSz="914400" eaLnBrk="1" fontAlgn="auto" latinLnBrk="0" hangingPunct="1">
                <a:lnSpc>
                  <a:spcPct val="100000"/>
                </a:lnSpc>
                <a:spcBef>
                  <a:spcPts val="0"/>
                </a:spcBef>
                <a:spcAft>
                  <a:spcPts val="0"/>
                </a:spcAft>
                <a:buClrTx/>
                <a:buSzTx/>
                <a:buFontTx/>
                <a:buNone/>
                <a:tabLst/>
                <a:defRPr/>
              </a:pPr>
              <a:br>
                <a:rPr kumimoji="0" lang="fr-FR" sz="800" b="0" i="0" u="none" strike="noStrike" kern="0" cap="none" spc="0" normalizeH="0" baseline="0" noProof="0" dirty="0">
                  <a:ln>
                    <a:noFill/>
                  </a:ln>
                  <a:solidFill>
                    <a:prstClr val="white"/>
                  </a:solidFill>
                  <a:effectLst/>
                  <a:uLnTx/>
                  <a:uFillTx/>
                  <a:latin typeface="Calibri" panose="020F0502020204030204"/>
                  <a:ea typeface="+mn-ea"/>
                  <a:cs typeface="+mn-cs"/>
                </a:rPr>
              </a:br>
              <a:endParaRPr kumimoji="0" lang="fr-FR"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Forme libre 11"/>
            <p:cNvSpPr/>
            <p:nvPr/>
          </p:nvSpPr>
          <p:spPr>
            <a:xfrm>
              <a:off x="9553715" y="2090056"/>
              <a:ext cx="1731705" cy="2857212"/>
            </a:xfrm>
            <a:custGeom>
              <a:avLst/>
              <a:gdLst>
                <a:gd name="connsiteX0" fmla="*/ 0 w 1731705"/>
                <a:gd name="connsiteY0" fmla="*/ 288623 h 1979845"/>
                <a:gd name="connsiteX1" fmla="*/ 288623 w 1731705"/>
                <a:gd name="connsiteY1" fmla="*/ 0 h 1979845"/>
                <a:gd name="connsiteX2" fmla="*/ 1443082 w 1731705"/>
                <a:gd name="connsiteY2" fmla="*/ 0 h 1979845"/>
                <a:gd name="connsiteX3" fmla="*/ 1731705 w 1731705"/>
                <a:gd name="connsiteY3" fmla="*/ 288623 h 1979845"/>
                <a:gd name="connsiteX4" fmla="*/ 1731705 w 1731705"/>
                <a:gd name="connsiteY4" fmla="*/ 1691222 h 1979845"/>
                <a:gd name="connsiteX5" fmla="*/ 1443082 w 1731705"/>
                <a:gd name="connsiteY5" fmla="*/ 1979845 h 1979845"/>
                <a:gd name="connsiteX6" fmla="*/ 288623 w 1731705"/>
                <a:gd name="connsiteY6" fmla="*/ 1979845 h 1979845"/>
                <a:gd name="connsiteX7" fmla="*/ 0 w 1731705"/>
                <a:gd name="connsiteY7" fmla="*/ 1691222 h 1979845"/>
                <a:gd name="connsiteX8" fmla="*/ 0 w 1731705"/>
                <a:gd name="connsiteY8" fmla="*/ 288623 h 197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705" h="1979845">
                  <a:moveTo>
                    <a:pt x="0" y="288623"/>
                  </a:moveTo>
                  <a:cubicBezTo>
                    <a:pt x="0" y="129221"/>
                    <a:pt x="129221" y="0"/>
                    <a:pt x="288623" y="0"/>
                  </a:cubicBezTo>
                  <a:lnTo>
                    <a:pt x="1443082" y="0"/>
                  </a:lnTo>
                  <a:cubicBezTo>
                    <a:pt x="1602484" y="0"/>
                    <a:pt x="1731705" y="129221"/>
                    <a:pt x="1731705" y="288623"/>
                  </a:cubicBezTo>
                  <a:lnTo>
                    <a:pt x="1731705" y="1691222"/>
                  </a:lnTo>
                  <a:cubicBezTo>
                    <a:pt x="1731705" y="1850624"/>
                    <a:pt x="1602484" y="1979845"/>
                    <a:pt x="1443082" y="1979845"/>
                  </a:cubicBezTo>
                  <a:lnTo>
                    <a:pt x="288623" y="1979845"/>
                  </a:lnTo>
                  <a:cubicBezTo>
                    <a:pt x="129221" y="1979845"/>
                    <a:pt x="0" y="1850624"/>
                    <a:pt x="0" y="1691222"/>
                  </a:cubicBezTo>
                  <a:lnTo>
                    <a:pt x="0" y="288623"/>
                  </a:lnTo>
                  <a:close/>
                </a:path>
              </a:pathLst>
            </a:cu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15015" tIns="115015" rIns="115015" bIns="115015" numCol="1" spcCol="1270" anchor="ctr" anchorCtr="0">
              <a:noAutofit/>
            </a:bodyPr>
            <a:lstStyle/>
            <a:p>
              <a:pPr marL="0" marR="0" lvl="0" indent="0" algn="ctr" defTabSz="355600" eaLnBrk="1" fontAlgn="auto" latinLnBrk="0" hangingPunct="1">
                <a:lnSpc>
                  <a:spcPct val="90000"/>
                </a:lnSpc>
                <a:spcBef>
                  <a:spcPct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rPr>
                <a:t>ETAPE 6 </a:t>
              </a:r>
            </a:p>
            <a:p>
              <a:pPr marL="0" marR="0" lvl="0" indent="0" algn="ctr" defTabSz="355600" eaLnBrk="1" fontAlgn="auto" latinLnBrk="0" hangingPunct="1">
                <a:lnSpc>
                  <a:spcPct val="90000"/>
                </a:lnSpc>
                <a:spcBef>
                  <a:spcPct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rPr>
                <a:t>Organisation pédagogique et gestes professionnels</a:t>
              </a:r>
              <a:endParaRPr kumimoji="0" lang="fr-FR" sz="8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355600" eaLnBrk="1" fontAlgn="auto" latinLnBrk="0" hangingPunct="1">
                <a:lnSpc>
                  <a:spcPct val="90000"/>
                </a:lnSpc>
                <a:spcBef>
                  <a:spcPct val="0"/>
                </a:spcBef>
                <a:spcAft>
                  <a:spcPct val="35000"/>
                </a:spcAft>
                <a:buClrTx/>
                <a:buSzTx/>
                <a:buFontTx/>
                <a:buNone/>
                <a:tabLst/>
                <a:defRPr/>
              </a:pPr>
              <a:endParaRPr kumimoji="0" lang="fr-FR" sz="105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chemeClr val="accent6">
                      <a:lumMod val="75000"/>
                    </a:schemeClr>
                  </a:solidFill>
                  <a:effectLst/>
                  <a:uLnTx/>
                  <a:uFillTx/>
                  <a:latin typeface="Calibri" panose="020F0502020204030204"/>
                  <a:ea typeface="+mn-ea"/>
                  <a:cs typeface="+mn-cs"/>
                </a:rPr>
                <a:t>6-A) Découvrir les manuels et les ressources utiles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chemeClr val="accent6">
                      <a:lumMod val="75000"/>
                    </a:schemeClr>
                  </a:solidFill>
                  <a:effectLst/>
                  <a:uLnTx/>
                  <a:uFillTx/>
                  <a:latin typeface="Calibri" panose="020F0502020204030204"/>
                  <a:ea typeface="+mn-ea"/>
                  <a:cs typeface="+mn-cs"/>
                </a:rPr>
                <a:t>6-B) Utiliser les ressources numériques</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rgbClr val="8E0000"/>
                  </a:solidFill>
                  <a:effectLst/>
                  <a:uLnTx/>
                  <a:uFillTx/>
                  <a:latin typeface="Calibri" panose="020F0502020204030204"/>
                  <a:ea typeface="+mn-ea"/>
                  <a:cs typeface="+mn-cs"/>
                </a:rPr>
                <a:t>6-C) Découvrir et construire des séances et des séquences en DL et DDNL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rgbClr val="8E0000"/>
                  </a:solidFill>
                  <a:effectLst/>
                  <a:uLnTx/>
                  <a:uFillTx/>
                  <a:latin typeface="Calibri" panose="020F0502020204030204"/>
                  <a:ea typeface="+mn-ea"/>
                  <a:cs typeface="+mn-cs"/>
                </a:rPr>
                <a:t>6-D) Comprendre les spécificités des élèves NSA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rgbClr val="8E0000"/>
                  </a:solidFill>
                  <a:effectLst/>
                  <a:uLnTx/>
                  <a:uFillTx/>
                  <a:latin typeface="Calibri" panose="020F0502020204030204"/>
                  <a:ea typeface="+mn-ea"/>
                  <a:cs typeface="+mn-cs"/>
                </a:rPr>
                <a:t>6-E) Organiser l’espace de la classe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chemeClr val="accent6">
                      <a:lumMod val="75000"/>
                    </a:schemeClr>
                  </a:solidFill>
                  <a:effectLst/>
                  <a:uLnTx/>
                  <a:uFillTx/>
                  <a:latin typeface="Calibri" panose="020F0502020204030204"/>
                  <a:ea typeface="+mn-ea"/>
                  <a:cs typeface="+mn-cs"/>
                </a:rPr>
                <a:t>6-F) Préparer l’oral de l’examen</a:t>
              </a:r>
            </a:p>
          </p:txBody>
        </p:sp>
        <p:sp>
          <p:nvSpPr>
            <p:cNvPr id="13" name="Forme libre 12"/>
            <p:cNvSpPr/>
            <p:nvPr/>
          </p:nvSpPr>
          <p:spPr>
            <a:xfrm>
              <a:off x="7798839" y="2090055"/>
              <a:ext cx="1731705" cy="2857213"/>
            </a:xfrm>
            <a:custGeom>
              <a:avLst/>
              <a:gdLst>
                <a:gd name="connsiteX0" fmla="*/ 0 w 1731705"/>
                <a:gd name="connsiteY0" fmla="*/ 288623 h 1979845"/>
                <a:gd name="connsiteX1" fmla="*/ 288623 w 1731705"/>
                <a:gd name="connsiteY1" fmla="*/ 0 h 1979845"/>
                <a:gd name="connsiteX2" fmla="*/ 1443082 w 1731705"/>
                <a:gd name="connsiteY2" fmla="*/ 0 h 1979845"/>
                <a:gd name="connsiteX3" fmla="*/ 1731705 w 1731705"/>
                <a:gd name="connsiteY3" fmla="*/ 288623 h 1979845"/>
                <a:gd name="connsiteX4" fmla="*/ 1731705 w 1731705"/>
                <a:gd name="connsiteY4" fmla="*/ 1691222 h 1979845"/>
                <a:gd name="connsiteX5" fmla="*/ 1443082 w 1731705"/>
                <a:gd name="connsiteY5" fmla="*/ 1979845 h 1979845"/>
                <a:gd name="connsiteX6" fmla="*/ 288623 w 1731705"/>
                <a:gd name="connsiteY6" fmla="*/ 1979845 h 1979845"/>
                <a:gd name="connsiteX7" fmla="*/ 0 w 1731705"/>
                <a:gd name="connsiteY7" fmla="*/ 1691222 h 1979845"/>
                <a:gd name="connsiteX8" fmla="*/ 0 w 1731705"/>
                <a:gd name="connsiteY8" fmla="*/ 288623 h 197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705" h="1979845">
                  <a:moveTo>
                    <a:pt x="0" y="288623"/>
                  </a:moveTo>
                  <a:cubicBezTo>
                    <a:pt x="0" y="129221"/>
                    <a:pt x="129221" y="0"/>
                    <a:pt x="288623" y="0"/>
                  </a:cubicBezTo>
                  <a:lnTo>
                    <a:pt x="1443082" y="0"/>
                  </a:lnTo>
                  <a:cubicBezTo>
                    <a:pt x="1602484" y="0"/>
                    <a:pt x="1731705" y="129221"/>
                    <a:pt x="1731705" y="288623"/>
                  </a:cubicBezTo>
                  <a:lnTo>
                    <a:pt x="1731705" y="1691222"/>
                  </a:lnTo>
                  <a:cubicBezTo>
                    <a:pt x="1731705" y="1850624"/>
                    <a:pt x="1602484" y="1979845"/>
                    <a:pt x="1443082" y="1979845"/>
                  </a:cubicBezTo>
                  <a:lnTo>
                    <a:pt x="288623" y="1979845"/>
                  </a:lnTo>
                  <a:cubicBezTo>
                    <a:pt x="129221" y="1979845"/>
                    <a:pt x="0" y="1850624"/>
                    <a:pt x="0" y="1691222"/>
                  </a:cubicBezTo>
                  <a:lnTo>
                    <a:pt x="0" y="288623"/>
                  </a:lnTo>
                  <a:close/>
                </a:path>
              </a:pathLst>
            </a:cu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15015" tIns="115015" rIns="115015" bIns="115015" numCol="1" spcCol="1270" anchor="t" anchorCtr="0">
              <a:noAutofit/>
            </a:bodyPr>
            <a:lstStyle/>
            <a:p>
              <a:pPr marL="0" marR="0" lvl="0" indent="0" algn="ctr" defTabSz="355600" eaLnBrk="1" fontAlgn="auto" latinLnBrk="0" hangingPunct="1">
                <a:lnSpc>
                  <a:spcPct val="90000"/>
                </a:lnSpc>
                <a:spcBef>
                  <a:spcPct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rPr>
                <a:t>ETAPE 5</a:t>
              </a:r>
            </a:p>
            <a:p>
              <a:pPr marL="0" marR="0" lvl="0" indent="0" algn="ctr" defTabSz="355600" eaLnBrk="1" fontAlgn="auto" latinLnBrk="0" hangingPunct="1">
                <a:lnSpc>
                  <a:spcPct val="90000"/>
                </a:lnSpc>
                <a:spcBef>
                  <a:spcPct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rPr>
                <a:t>Prendre en compte les langues et la culture des élèves</a:t>
              </a:r>
            </a:p>
            <a:p>
              <a:pPr marL="57150" marR="0" lvl="1" indent="-57150" defTabSz="266700" eaLnBrk="1" fontAlgn="auto" latinLnBrk="0" hangingPunct="1">
                <a:lnSpc>
                  <a:spcPct val="90000"/>
                </a:lnSpc>
                <a:spcBef>
                  <a:spcPct val="0"/>
                </a:spcBef>
                <a:spcAft>
                  <a:spcPct val="15000"/>
                </a:spcAft>
                <a:buClrTx/>
                <a:buSzTx/>
                <a:buFontTx/>
                <a:buChar char="••"/>
                <a:tabLst/>
                <a:defRPr/>
              </a:pPr>
              <a:endParaRPr kumimoji="0" lang="fr-FR" sz="900" b="0" i="0" u="none" strike="noStrike" kern="0" cap="none" spc="0" normalizeH="0" baseline="0" noProof="0" dirty="0">
                <a:ln>
                  <a:noFill/>
                </a:ln>
                <a:solidFill>
                  <a:srgbClr val="8E0000"/>
                </a:solidFill>
                <a:effectLst/>
                <a:uLnTx/>
                <a:uFillTx/>
                <a:latin typeface="Calibri" panose="020F0502020204030204"/>
                <a:ea typeface="+mn-ea"/>
                <a:cs typeface="+mn-cs"/>
              </a:endParaRPr>
            </a:p>
            <a:p>
              <a:pPr marL="0" marR="0" lvl="1" indent="0" defTabSz="266700" eaLnBrk="1" fontAlgn="auto" latinLnBrk="0" hangingPunct="1">
                <a:lnSpc>
                  <a:spcPct val="90000"/>
                </a:lnSpc>
                <a:spcBef>
                  <a:spcPct val="0"/>
                </a:spcBef>
                <a:spcAft>
                  <a:spcPct val="15000"/>
                </a:spcAft>
                <a:buClrTx/>
                <a:buSzTx/>
                <a:buFontTx/>
                <a:buNone/>
                <a:tabLst/>
                <a:defRPr/>
              </a:pPr>
              <a:r>
                <a:rPr kumimoji="0" lang="fr-FR" sz="1050" b="0" i="0" u="none" strike="noStrike" kern="0" cap="none" spc="0" normalizeH="0" baseline="0" noProof="0" dirty="0">
                  <a:ln>
                    <a:noFill/>
                  </a:ln>
                  <a:solidFill>
                    <a:srgbClr val="8E0000"/>
                  </a:solidFill>
                  <a:effectLst/>
                  <a:uLnTx/>
                  <a:uFillTx/>
                  <a:latin typeface="Calibri" panose="020F0502020204030204"/>
                  <a:ea typeface="+mn-ea"/>
                  <a:cs typeface="+mn-cs"/>
                </a:rPr>
                <a:t>5-A) Réaliser le Test d’Aptitude aux Langues Etrangères (T.A.L.E) </a:t>
              </a:r>
            </a:p>
            <a:p>
              <a:pPr marL="0" marR="0" lvl="1" indent="0" defTabSz="266700" eaLnBrk="1" fontAlgn="auto" latinLnBrk="0" hangingPunct="1">
                <a:lnSpc>
                  <a:spcPct val="90000"/>
                </a:lnSpc>
                <a:spcBef>
                  <a:spcPct val="0"/>
                </a:spcBef>
                <a:spcAft>
                  <a:spcPct val="15000"/>
                </a:spcAft>
                <a:buClrTx/>
                <a:buSzTx/>
                <a:buFontTx/>
                <a:buNone/>
                <a:tabLst/>
                <a:defRPr/>
              </a:pPr>
              <a:r>
                <a:rPr kumimoji="0" lang="fr-FR" sz="1050" b="0" i="0" u="none" strike="noStrike" kern="0" cap="none" spc="0" normalizeH="0" baseline="0" noProof="0" dirty="0">
                  <a:ln>
                    <a:noFill/>
                  </a:ln>
                  <a:solidFill>
                    <a:schemeClr val="accent6">
                      <a:lumMod val="75000"/>
                    </a:schemeClr>
                  </a:solidFill>
                  <a:effectLst/>
                  <a:uLnTx/>
                  <a:uFillTx/>
                  <a:latin typeface="Calibri" panose="020F0502020204030204"/>
                  <a:ea typeface="+mn-ea"/>
                  <a:cs typeface="+mn-cs"/>
                </a:rPr>
                <a:t>5-B) Connaître les grandes familles de langues et valoriser le plurilinguisme</a:t>
              </a:r>
            </a:p>
            <a:p>
              <a:pPr marL="0" marR="0" lvl="1" indent="0" defTabSz="266700" eaLnBrk="1" fontAlgn="auto" latinLnBrk="0" hangingPunct="1">
                <a:lnSpc>
                  <a:spcPct val="90000"/>
                </a:lnSpc>
                <a:spcBef>
                  <a:spcPct val="0"/>
                </a:spcBef>
                <a:spcAft>
                  <a:spcPct val="15000"/>
                </a:spcAft>
                <a:buClrTx/>
                <a:buSzTx/>
                <a:buFontTx/>
                <a:buNone/>
                <a:tabLst/>
                <a:defRPr/>
              </a:pPr>
              <a:r>
                <a:rPr kumimoji="0" lang="fr-FR" sz="1050" b="0" i="0" u="none" strike="noStrike" kern="0" cap="none" spc="0" normalizeH="0" baseline="0" noProof="0" dirty="0">
                  <a:ln>
                    <a:noFill/>
                  </a:ln>
                  <a:solidFill>
                    <a:schemeClr val="accent6">
                      <a:lumMod val="75000"/>
                    </a:schemeClr>
                  </a:solidFill>
                  <a:effectLst/>
                  <a:uLnTx/>
                  <a:uFillTx/>
                  <a:latin typeface="Calibri" panose="020F0502020204030204"/>
                  <a:ea typeface="+mn-ea"/>
                  <a:cs typeface="+mn-cs"/>
                </a:rPr>
                <a:t>5-C) Se familiariser avec les différents codes et habitus scolaires</a:t>
              </a:r>
            </a:p>
            <a:p>
              <a:pPr marL="0" marR="0" lvl="1" indent="0" defTabSz="266700" eaLnBrk="1" fontAlgn="auto" latinLnBrk="0" hangingPunct="1">
                <a:lnSpc>
                  <a:spcPct val="90000"/>
                </a:lnSpc>
                <a:spcBef>
                  <a:spcPct val="0"/>
                </a:spcBef>
                <a:spcAft>
                  <a:spcPct val="15000"/>
                </a:spcAft>
                <a:buClrTx/>
                <a:buSzTx/>
                <a:buFontTx/>
                <a:buNone/>
                <a:tabLst/>
                <a:defRPr/>
              </a:pPr>
              <a:r>
                <a:rPr kumimoji="0" lang="fr-FR" sz="1050" b="0" i="0" u="none" strike="noStrike" kern="0" cap="none" spc="0" normalizeH="0" baseline="0" noProof="0" dirty="0">
                  <a:ln>
                    <a:noFill/>
                  </a:ln>
                  <a:solidFill>
                    <a:schemeClr val="accent6">
                      <a:lumMod val="75000"/>
                    </a:schemeClr>
                  </a:solidFill>
                  <a:effectLst/>
                  <a:uLnTx/>
                  <a:uFillTx/>
                  <a:latin typeface="Calibri" panose="020F0502020204030204"/>
                  <a:ea typeface="+mn-ea"/>
                  <a:cs typeface="+mn-cs"/>
                </a:rPr>
                <a:t>5-D) Dégager des pistes de réflexions pour le rapport</a:t>
              </a:r>
            </a:p>
            <a:p>
              <a:pPr marL="0" marR="0" lvl="1" indent="0" defTabSz="266700" eaLnBrk="1" fontAlgn="auto" latinLnBrk="0" hangingPunct="1">
                <a:lnSpc>
                  <a:spcPct val="90000"/>
                </a:lnSpc>
                <a:spcBef>
                  <a:spcPct val="0"/>
                </a:spcBef>
                <a:spcAft>
                  <a:spcPct val="15000"/>
                </a:spcAft>
                <a:buClrTx/>
                <a:buSzTx/>
                <a:buFontTx/>
                <a:buNone/>
                <a:tabLst/>
                <a:defRPr/>
              </a:pPr>
              <a:endParaRPr kumimoji="0" lang="fr-FR"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 name="Groupe 1"/>
          <p:cNvGrpSpPr/>
          <p:nvPr/>
        </p:nvGrpSpPr>
        <p:grpSpPr>
          <a:xfrm>
            <a:off x="985693" y="5911277"/>
            <a:ext cx="1969720" cy="423875"/>
            <a:chOff x="851940" y="5580405"/>
            <a:chExt cx="1969720" cy="423875"/>
          </a:xfrm>
        </p:grpSpPr>
        <p:sp>
          <p:nvSpPr>
            <p:cNvPr id="15" name="ZoneTexte 14"/>
            <p:cNvSpPr txBox="1"/>
            <p:nvPr/>
          </p:nvSpPr>
          <p:spPr>
            <a:xfrm>
              <a:off x="851940" y="5615727"/>
              <a:ext cx="1969720" cy="369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err="1">
                  <a:solidFill>
                    <a:srgbClr val="8E0000"/>
                  </a:solidFill>
                </a:rPr>
                <a:t>M@gistère</a:t>
              </a:r>
              <a:r>
                <a:rPr lang="fr-FR" dirty="0">
                  <a:solidFill>
                    <a:schemeClr val="accent2"/>
                  </a:solidFill>
                </a:rPr>
                <a:t>  </a:t>
              </a:r>
            </a:p>
          </p:txBody>
        </p:sp>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285" y="5580405"/>
              <a:ext cx="506295" cy="423875"/>
            </a:xfrm>
            <a:prstGeom prst="rect">
              <a:avLst/>
            </a:prstGeom>
          </p:spPr>
        </p:pic>
      </p:grpSp>
      <p:sp>
        <p:nvSpPr>
          <p:cNvPr id="16" name="ZoneTexte 15"/>
          <p:cNvSpPr txBox="1"/>
          <p:nvPr/>
        </p:nvSpPr>
        <p:spPr>
          <a:xfrm>
            <a:off x="3882528" y="5953385"/>
            <a:ext cx="197335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a:solidFill>
                  <a:schemeClr val="accent6">
                    <a:lumMod val="75000"/>
                  </a:schemeClr>
                </a:solidFill>
              </a:rPr>
              <a:t>Présentiel</a:t>
            </a:r>
            <a:r>
              <a:rPr lang="fr-FR" dirty="0">
                <a:solidFill>
                  <a:schemeClr val="bg1"/>
                </a:solidFill>
              </a:rPr>
              <a:t>  </a:t>
            </a:r>
          </a:p>
        </p:txBody>
      </p:sp>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063" y="5953385"/>
            <a:ext cx="535971" cy="378675"/>
          </a:xfrm>
          <a:prstGeom prst="rect">
            <a:avLst/>
          </a:prstGeom>
        </p:spPr>
      </p:pic>
      <p:sp>
        <p:nvSpPr>
          <p:cNvPr id="19" name="ZoneTexte 18"/>
          <p:cNvSpPr txBox="1"/>
          <p:nvPr/>
        </p:nvSpPr>
        <p:spPr>
          <a:xfrm>
            <a:off x="1970553" y="364602"/>
            <a:ext cx="6599869"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fr-FR" sz="2800" dirty="0">
                <a:solidFill>
                  <a:schemeClr val="tx1"/>
                </a:solidFill>
              </a:rPr>
              <a:t>Une alternance </a:t>
            </a:r>
            <a:r>
              <a:rPr lang="fr-FR" sz="2800" dirty="0" err="1">
                <a:solidFill>
                  <a:schemeClr val="tx1"/>
                </a:solidFill>
              </a:rPr>
              <a:t>M@gistère</a:t>
            </a:r>
            <a:r>
              <a:rPr lang="fr-FR" sz="2800" dirty="0">
                <a:solidFill>
                  <a:schemeClr val="tx1"/>
                </a:solidFill>
              </a:rPr>
              <a:t>/Présentiel</a:t>
            </a:r>
          </a:p>
        </p:txBody>
      </p:sp>
      <p:pic>
        <p:nvPicPr>
          <p:cNvPr id="20" name="Imag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713" y="230071"/>
            <a:ext cx="1278265" cy="867075"/>
          </a:xfrm>
          <a:prstGeom prst="rect">
            <a:avLst/>
          </a:prstGeom>
        </p:spPr>
      </p:pic>
      <p:pic>
        <p:nvPicPr>
          <p:cNvPr id="21" name="Image 2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14858" y="155864"/>
            <a:ext cx="1089660" cy="1273925"/>
          </a:xfrm>
          <a:prstGeom prst="rect">
            <a:avLst/>
          </a:prstGeom>
          <a:noFill/>
          <a:ln>
            <a:noFill/>
          </a:ln>
        </p:spPr>
      </p:pic>
      <p:pic>
        <p:nvPicPr>
          <p:cNvPr id="22" name="Imag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501" y="2985957"/>
            <a:ext cx="178948" cy="149817"/>
          </a:xfrm>
          <a:prstGeom prst="rect">
            <a:avLst/>
          </a:prstGeom>
        </p:spPr>
      </p:pic>
      <p:pic>
        <p:nvPicPr>
          <p:cNvPr id="23" name="Imag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292" y="3300882"/>
            <a:ext cx="198368" cy="140151"/>
          </a:xfrm>
          <a:prstGeom prst="rect">
            <a:avLst/>
          </a:prstGeom>
        </p:spPr>
      </p:pic>
      <p:pic>
        <p:nvPicPr>
          <p:cNvPr id="24" name="Imag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062" y="3772274"/>
            <a:ext cx="178948" cy="149817"/>
          </a:xfrm>
          <a:prstGeom prst="rect">
            <a:avLst/>
          </a:prstGeom>
        </p:spPr>
      </p:pic>
      <p:pic>
        <p:nvPicPr>
          <p:cNvPr id="25" name="Imag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2528" y="3060865"/>
            <a:ext cx="178948" cy="149817"/>
          </a:xfrm>
          <a:prstGeom prst="rect">
            <a:avLst/>
          </a:prstGeom>
        </p:spPr>
      </p:pic>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822" y="3366124"/>
            <a:ext cx="178948" cy="149817"/>
          </a:xfrm>
          <a:prstGeom prst="rect">
            <a:avLst/>
          </a:prstGeom>
        </p:spPr>
      </p:pic>
      <p:pic>
        <p:nvPicPr>
          <p:cNvPr id="27" name="Imag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829" y="2685421"/>
            <a:ext cx="178948" cy="149817"/>
          </a:xfrm>
          <a:prstGeom prst="rect">
            <a:avLst/>
          </a:prstGeom>
        </p:spPr>
      </p:pic>
      <p:pic>
        <p:nvPicPr>
          <p:cNvPr id="28" name="Imag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849" y="2985957"/>
            <a:ext cx="178948" cy="149817"/>
          </a:xfrm>
          <a:prstGeom prst="rect">
            <a:avLst/>
          </a:prstGeom>
        </p:spPr>
      </p:pic>
      <p:pic>
        <p:nvPicPr>
          <p:cNvPr id="29" name="Imag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8134" y="2760329"/>
            <a:ext cx="178948" cy="149817"/>
          </a:xfrm>
          <a:prstGeom prst="rect">
            <a:avLst/>
          </a:prstGeom>
        </p:spPr>
      </p:pic>
      <p:pic>
        <p:nvPicPr>
          <p:cNvPr id="30" name="Imag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9383" y="3216307"/>
            <a:ext cx="178948" cy="149817"/>
          </a:xfrm>
          <a:prstGeom prst="rect">
            <a:avLst/>
          </a:prstGeom>
        </p:spPr>
      </p:pic>
      <p:pic>
        <p:nvPicPr>
          <p:cNvPr id="31" name="Imag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8294" y="3441032"/>
            <a:ext cx="178948" cy="149817"/>
          </a:xfrm>
          <a:prstGeom prst="rect">
            <a:avLst/>
          </a:prstGeom>
        </p:spPr>
      </p:pic>
      <p:pic>
        <p:nvPicPr>
          <p:cNvPr id="32" name="Imag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7410" y="2829032"/>
            <a:ext cx="178948" cy="149817"/>
          </a:xfrm>
          <a:prstGeom prst="rect">
            <a:avLst/>
          </a:prstGeom>
        </p:spPr>
      </p:pic>
      <p:pic>
        <p:nvPicPr>
          <p:cNvPr id="33" name="Imag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9620" y="3733902"/>
            <a:ext cx="178948" cy="149817"/>
          </a:xfrm>
          <a:prstGeom prst="rect">
            <a:avLst/>
          </a:prstGeom>
        </p:spPr>
      </p:pic>
      <p:pic>
        <p:nvPicPr>
          <p:cNvPr id="34" name="Imag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2465" y="4417969"/>
            <a:ext cx="178948" cy="149817"/>
          </a:xfrm>
          <a:prstGeom prst="rect">
            <a:avLst/>
          </a:prstGeom>
        </p:spPr>
      </p:pic>
      <p:pic>
        <p:nvPicPr>
          <p:cNvPr id="35" name="Imag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4189" y="4073048"/>
            <a:ext cx="178948" cy="149817"/>
          </a:xfrm>
          <a:prstGeom prst="rect">
            <a:avLst/>
          </a:prstGeom>
        </p:spPr>
      </p:pic>
      <p:pic>
        <p:nvPicPr>
          <p:cNvPr id="36" name="Imag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7292" y="4466918"/>
            <a:ext cx="198368" cy="140151"/>
          </a:xfrm>
          <a:prstGeom prst="rect">
            <a:avLst/>
          </a:prstGeom>
        </p:spPr>
      </p:pic>
      <p:pic>
        <p:nvPicPr>
          <p:cNvPr id="37" name="Imag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8991" y="4057225"/>
            <a:ext cx="198368" cy="140151"/>
          </a:xfrm>
          <a:prstGeom prst="rect">
            <a:avLst/>
          </a:prstGeom>
        </p:spPr>
      </p:pic>
      <p:pic>
        <p:nvPicPr>
          <p:cNvPr id="38" name="Imag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4367" y="3708971"/>
            <a:ext cx="198368" cy="140151"/>
          </a:xfrm>
          <a:prstGeom prst="rect">
            <a:avLst/>
          </a:prstGeom>
        </p:spPr>
      </p:pic>
      <p:pic>
        <p:nvPicPr>
          <p:cNvPr id="39" name="Imag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6108" y="4996899"/>
            <a:ext cx="198368" cy="140151"/>
          </a:xfrm>
          <a:prstGeom prst="rect">
            <a:avLst/>
          </a:prstGeom>
        </p:spPr>
      </p:pic>
      <p:pic>
        <p:nvPicPr>
          <p:cNvPr id="40" name="Imag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8998" y="3163450"/>
            <a:ext cx="198368" cy="140151"/>
          </a:xfrm>
          <a:prstGeom prst="rect">
            <a:avLst/>
          </a:prstGeom>
        </p:spPr>
      </p:pic>
      <p:pic>
        <p:nvPicPr>
          <p:cNvPr id="41" name="Imag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1783" y="3515940"/>
            <a:ext cx="198368" cy="140151"/>
          </a:xfrm>
          <a:prstGeom prst="rect">
            <a:avLst/>
          </a:prstGeom>
        </p:spPr>
      </p:pic>
      <p:pic>
        <p:nvPicPr>
          <p:cNvPr id="42" name="Imag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3800" y="4653853"/>
            <a:ext cx="198368" cy="140151"/>
          </a:xfrm>
          <a:prstGeom prst="rect">
            <a:avLst/>
          </a:prstGeom>
        </p:spPr>
      </p:pic>
      <p:pic>
        <p:nvPicPr>
          <p:cNvPr id="43" name="Imag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2769" y="4277818"/>
            <a:ext cx="198368" cy="140151"/>
          </a:xfrm>
          <a:prstGeom prst="rect">
            <a:avLst/>
          </a:prstGeom>
        </p:spPr>
      </p:pic>
      <p:pic>
        <p:nvPicPr>
          <p:cNvPr id="44" name="Imag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2446" y="3917074"/>
            <a:ext cx="198368" cy="140151"/>
          </a:xfrm>
          <a:prstGeom prst="rect">
            <a:avLst/>
          </a:prstGeom>
        </p:spPr>
      </p:pic>
      <p:pic>
        <p:nvPicPr>
          <p:cNvPr id="45" name="Imag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351" y="3729641"/>
            <a:ext cx="198368" cy="140151"/>
          </a:xfrm>
          <a:prstGeom prst="rect">
            <a:avLst/>
          </a:prstGeom>
        </p:spPr>
      </p:pic>
      <p:pic>
        <p:nvPicPr>
          <p:cNvPr id="46" name="Imag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2345" y="3301738"/>
            <a:ext cx="198368" cy="140151"/>
          </a:xfrm>
          <a:prstGeom prst="rect">
            <a:avLst/>
          </a:prstGeom>
        </p:spPr>
      </p:pic>
      <p:pic>
        <p:nvPicPr>
          <p:cNvPr id="47" name="Imag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6901" y="4079243"/>
            <a:ext cx="198368" cy="140151"/>
          </a:xfrm>
          <a:prstGeom prst="rect">
            <a:avLst/>
          </a:prstGeom>
        </p:spPr>
      </p:pic>
      <p:pic>
        <p:nvPicPr>
          <p:cNvPr id="48" name="Imag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3168" y="4723928"/>
            <a:ext cx="198368" cy="140151"/>
          </a:xfrm>
          <a:prstGeom prst="rect">
            <a:avLst/>
          </a:prstGeom>
        </p:spPr>
      </p:pic>
      <p:pic>
        <p:nvPicPr>
          <p:cNvPr id="49" name="Imag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2301" y="3291215"/>
            <a:ext cx="198368" cy="140151"/>
          </a:xfrm>
          <a:prstGeom prst="rect">
            <a:avLst/>
          </a:prstGeom>
        </p:spPr>
      </p:pic>
      <p:pic>
        <p:nvPicPr>
          <p:cNvPr id="50" name="Imag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6502" y="2978849"/>
            <a:ext cx="198368" cy="140151"/>
          </a:xfrm>
          <a:prstGeom prst="rect">
            <a:avLst/>
          </a:prstGeom>
        </p:spPr>
      </p:pic>
      <p:pic>
        <p:nvPicPr>
          <p:cNvPr id="51" name="Image 50">
            <a:extLst>
              <a:ext uri="{FF2B5EF4-FFF2-40B4-BE49-F238E27FC236}">
                <a16:creationId xmlns:a16="http://schemas.microsoft.com/office/drawing/2014/main" id="{2FAA0432-8731-4631-9120-F5914EB90A06}"/>
              </a:ext>
            </a:extLst>
          </p:cNvPr>
          <p:cNvPicPr>
            <a:picLocks noChangeAspect="1"/>
          </p:cNvPicPr>
          <p:nvPr/>
        </p:nvPicPr>
        <p:blipFill>
          <a:blip r:embed="rId7"/>
          <a:stretch>
            <a:fillRect/>
          </a:stretch>
        </p:blipFill>
        <p:spPr>
          <a:xfrm>
            <a:off x="10477218" y="144151"/>
            <a:ext cx="1646528" cy="1159818"/>
          </a:xfrm>
          <a:prstGeom prst="rect">
            <a:avLst/>
          </a:prstGeom>
        </p:spPr>
      </p:pic>
    </p:spTree>
    <p:extLst>
      <p:ext uri="{BB962C8B-B14F-4D97-AF65-F5344CB8AC3E}">
        <p14:creationId xmlns:p14="http://schemas.microsoft.com/office/powerpoint/2010/main" val="775960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lumMod val="60000"/>
              <a:lumOff val="40000"/>
            </a:schemeClr>
          </a:solidFill>
        </p:spPr>
        <p:txBody>
          <a:bodyPr/>
          <a:lstStyle/>
          <a:p>
            <a:r>
              <a:rPr lang="fr-FR" dirty="0"/>
              <a:t>Tuto </a:t>
            </a:r>
            <a:r>
              <a:rPr lang="fr-FR" dirty="0" err="1"/>
              <a:t>M@gistère</a:t>
            </a:r>
            <a:endParaRPr lang="fr-FR" dirty="0"/>
          </a:p>
        </p:txBody>
      </p:sp>
      <p:sp>
        <p:nvSpPr>
          <p:cNvPr id="3" name="ZoneTexte 2"/>
          <p:cNvSpPr txBox="1"/>
          <p:nvPr/>
        </p:nvSpPr>
        <p:spPr>
          <a:xfrm>
            <a:off x="1768642" y="3260558"/>
            <a:ext cx="8470232" cy="2185214"/>
          </a:xfrm>
          <a:prstGeom prst="rect">
            <a:avLst/>
          </a:prstGeom>
          <a:noFill/>
        </p:spPr>
        <p:txBody>
          <a:bodyPr wrap="square" rtlCol="0">
            <a:spAutoFit/>
          </a:bodyPr>
          <a:lstStyle/>
          <a:p>
            <a:pPr algn="ctr"/>
            <a:r>
              <a:rPr lang="fr-FR" sz="3200" b="1" dirty="0"/>
              <a:t>CHEMIN 1 </a:t>
            </a:r>
          </a:p>
          <a:p>
            <a:r>
              <a:rPr lang="fr-FR" sz="3200" dirty="0"/>
              <a:t>Se connecter à </a:t>
            </a:r>
            <a:r>
              <a:rPr lang="fr-FR" sz="3200" dirty="0" err="1"/>
              <a:t>M@gistère</a:t>
            </a:r>
            <a:r>
              <a:rPr lang="fr-FR" sz="3200" dirty="0"/>
              <a:t> par le lien:</a:t>
            </a:r>
          </a:p>
          <a:p>
            <a:endParaRPr lang="fr-FR" sz="3200" dirty="0"/>
          </a:p>
          <a:p>
            <a:r>
              <a:rPr lang="fr-FR" sz="4000" dirty="0"/>
              <a:t>https://magistere.education.fr/</a:t>
            </a:r>
          </a:p>
        </p:txBody>
      </p:sp>
    </p:spTree>
    <p:extLst>
      <p:ext uri="{BB962C8B-B14F-4D97-AF65-F5344CB8AC3E}">
        <p14:creationId xmlns:p14="http://schemas.microsoft.com/office/powerpoint/2010/main" val="74285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8969" y="333960"/>
            <a:ext cx="11405936" cy="1746504"/>
          </a:xfrm>
          <a:prstGeom prst="rect">
            <a:avLst/>
          </a:prstGeom>
        </p:spPr>
        <p:txBody>
          <a:bodyPr wrap="square">
            <a:spAutoFit/>
          </a:bodyPr>
          <a:lstStyle/>
          <a:p>
            <a:pPr algn="ctr">
              <a:lnSpc>
                <a:spcPct val="107000"/>
              </a:lnSpc>
              <a:spcAft>
                <a:spcPts val="800"/>
              </a:spcAft>
            </a:pPr>
            <a:r>
              <a:rPr lang="fr-FR" sz="3200" b="1" dirty="0">
                <a:latin typeface="Calibri" panose="020F0502020204030204" pitchFamily="34" charset="0"/>
                <a:ea typeface="Calibri" panose="020F0502020204030204" pitchFamily="34" charset="0"/>
                <a:cs typeface="Times New Roman" panose="02020603050405020304" pitchFamily="18" charset="0"/>
              </a:rPr>
              <a:t>CHEMIN 2</a:t>
            </a:r>
          </a:p>
          <a:p>
            <a:pPr algn="ctr">
              <a:lnSpc>
                <a:spcPct val="107000"/>
              </a:lnSpc>
              <a:spcAft>
                <a:spcPts val="800"/>
              </a:spcAft>
            </a:pPr>
            <a:r>
              <a:rPr lang="fr-FR" sz="2000" b="1" dirty="0">
                <a:latin typeface="Calibri" panose="020F0502020204030204" pitchFamily="34" charset="0"/>
                <a:ea typeface="Calibri" panose="020F0502020204030204" pitchFamily="34" charset="0"/>
                <a:cs typeface="Times New Roman" panose="02020603050405020304" pitchFamily="18" charset="0"/>
              </a:rPr>
              <a:t>Accéder à </a:t>
            </a:r>
            <a:r>
              <a:rPr lang="fr-FR" sz="2000" b="1" dirty="0" err="1">
                <a:latin typeface="Calibri" panose="020F0502020204030204" pitchFamily="34" charset="0"/>
                <a:ea typeface="Calibri" panose="020F0502020204030204" pitchFamily="34" charset="0"/>
                <a:cs typeface="Times New Roman" panose="02020603050405020304" pitchFamily="18" charset="0"/>
              </a:rPr>
              <a:t>M@agistère</a:t>
            </a:r>
            <a:r>
              <a:rPr lang="fr-FR" sz="2000" b="1" dirty="0">
                <a:latin typeface="Calibri" panose="020F0502020204030204" pitchFamily="34" charset="0"/>
                <a:ea typeface="Calibri" panose="020F0502020204030204" pitchFamily="34" charset="0"/>
                <a:cs typeface="Times New Roman" panose="02020603050405020304" pitchFamily="18" charset="0"/>
              </a:rPr>
              <a:t>  Par le portail « </a:t>
            </a:r>
            <a:r>
              <a:rPr lang="fr-FR" sz="2000" b="1" dirty="0" err="1">
                <a:latin typeface="Calibri" panose="020F0502020204030204" pitchFamily="34" charset="0"/>
                <a:ea typeface="Calibri" panose="020F0502020204030204" pitchFamily="34" charset="0"/>
                <a:cs typeface="Times New Roman" panose="02020603050405020304" pitchFamily="18" charset="0"/>
              </a:rPr>
              <a:t>arena</a:t>
            </a:r>
            <a:r>
              <a:rPr lang="fr-FR" sz="2000" b="1"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Calibri" panose="020F0502020204030204" pitchFamily="34" charset="0"/>
              <a:buChar char="-"/>
            </a:pPr>
            <a:r>
              <a:rPr lang="fr-FR" dirty="0">
                <a:latin typeface="Calibri" panose="020F0502020204030204" pitchFamily="34" charset="0"/>
                <a:ea typeface="Calibri" panose="020F0502020204030204" pitchFamily="34" charset="0"/>
                <a:cs typeface="Times New Roman" panose="02020603050405020304" pitchFamily="18" charset="0"/>
              </a:rPr>
              <a:t>Sur un moteur de recherche : taper « </a:t>
            </a:r>
            <a:r>
              <a:rPr lang="fr-FR" dirty="0" err="1">
                <a:latin typeface="Calibri" panose="020F0502020204030204" pitchFamily="34" charset="0"/>
                <a:ea typeface="Calibri" panose="020F0502020204030204" pitchFamily="34" charset="0"/>
                <a:cs typeface="Times New Roman" panose="02020603050405020304" pitchFamily="18" charset="0"/>
              </a:rPr>
              <a:t>arena</a:t>
            </a:r>
            <a:r>
              <a:rPr lang="fr-FR" dirty="0">
                <a:latin typeface="Calibri" panose="020F0502020204030204" pitchFamily="34" charset="0"/>
                <a:ea typeface="Calibri" panose="020F0502020204030204" pitchFamily="34" charset="0"/>
                <a:cs typeface="Times New Roman" panose="02020603050405020304" pitchFamily="18" charset="0"/>
              </a:rPr>
              <a:t> Versailles »</a:t>
            </a:r>
          </a:p>
          <a:p>
            <a:pPr marL="342900" lvl="0" indent="-342900">
              <a:lnSpc>
                <a:spcPct val="107000"/>
              </a:lnSpc>
              <a:spcAft>
                <a:spcPts val="800"/>
              </a:spcAft>
              <a:buFont typeface="Calibri" panose="020F0502020204030204" pitchFamily="34" charset="0"/>
              <a:buChar char="-"/>
            </a:pPr>
            <a:r>
              <a:rPr lang="fr-FR" dirty="0">
                <a:latin typeface="Calibri" panose="020F0502020204030204" pitchFamily="34" charset="0"/>
                <a:ea typeface="Calibri" panose="020F0502020204030204" pitchFamily="34" charset="0"/>
                <a:cs typeface="Times New Roman" panose="02020603050405020304" pitchFamily="18" charset="0"/>
              </a:rPr>
              <a:t>On arrive sur la page suivante et on s’authentifie en écrivant son identifiant mail académique et son mot de passe</a:t>
            </a:r>
          </a:p>
        </p:txBody>
      </p:sp>
      <p:pic>
        <p:nvPicPr>
          <p:cNvPr id="6" name="Image 5"/>
          <p:cNvPicPr/>
          <p:nvPr/>
        </p:nvPicPr>
        <p:blipFill>
          <a:blip r:embed="rId2">
            <a:extLst>
              <a:ext uri="{28A0092B-C50C-407E-A947-70E740481C1C}">
                <a14:useLocalDpi xmlns:a14="http://schemas.microsoft.com/office/drawing/2010/main" val="0"/>
              </a:ext>
            </a:extLst>
          </a:blip>
          <a:stretch>
            <a:fillRect/>
          </a:stretch>
        </p:blipFill>
        <p:spPr>
          <a:xfrm>
            <a:off x="1652337" y="2109787"/>
            <a:ext cx="8775031" cy="4194760"/>
          </a:xfrm>
          <a:prstGeom prst="rect">
            <a:avLst/>
          </a:prstGeom>
        </p:spPr>
      </p:pic>
      <p:sp>
        <p:nvSpPr>
          <p:cNvPr id="7" name="Ellipse 6"/>
          <p:cNvSpPr/>
          <p:nvPr/>
        </p:nvSpPr>
        <p:spPr>
          <a:xfrm>
            <a:off x="5075070" y="3599573"/>
            <a:ext cx="1806993" cy="9724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1512854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011" y="346593"/>
            <a:ext cx="10411326" cy="369332"/>
          </a:xfrm>
          <a:prstGeom prst="rect">
            <a:avLst/>
          </a:prstGeom>
        </p:spPr>
        <p:txBody>
          <a:bodyPr wrap="square">
            <a:spAutoFit/>
          </a:bodyPr>
          <a:lstStyle/>
          <a:p>
            <a:r>
              <a:rPr lang="fr-FR" dirty="0">
                <a:latin typeface="Calibri" panose="020F0502020204030204" pitchFamily="34" charset="0"/>
                <a:ea typeface="Calibri" panose="020F0502020204030204" pitchFamily="34" charset="0"/>
                <a:cs typeface="Times New Roman" panose="02020603050405020304" pitchFamily="18" charset="0"/>
              </a:rPr>
              <a:t>On arrive alors à note page de formations </a:t>
            </a:r>
            <a:r>
              <a:rPr lang="fr-FR" dirty="0" err="1">
                <a:latin typeface="Calibri" panose="020F0502020204030204" pitchFamily="34" charset="0"/>
                <a:ea typeface="Calibri" panose="020F0502020204030204" pitchFamily="34" charset="0"/>
                <a:cs typeface="Times New Roman" panose="02020603050405020304" pitchFamily="18" charset="0"/>
              </a:rPr>
              <a:t>M@gistère</a:t>
            </a:r>
            <a:r>
              <a:rPr lang="fr-FR" dirty="0">
                <a:latin typeface="Calibri" panose="020F0502020204030204" pitchFamily="34" charset="0"/>
                <a:ea typeface="Calibri" panose="020F0502020204030204" pitchFamily="34" charset="0"/>
                <a:cs typeface="Times New Roman" panose="02020603050405020304" pitchFamily="18" charset="0"/>
              </a:rPr>
              <a:t>, on clique sur Mes parcours et sur « se former »</a:t>
            </a:r>
            <a:endParaRPr lang="fr-FR" dirty="0"/>
          </a:p>
        </p:txBody>
      </p:sp>
      <p:pic>
        <p:nvPicPr>
          <p:cNvPr id="6" name="Image 5"/>
          <p:cNvPicPr/>
          <p:nvPr/>
        </p:nvPicPr>
        <p:blipFill>
          <a:blip r:embed="rId2">
            <a:extLst>
              <a:ext uri="{28A0092B-C50C-407E-A947-70E740481C1C}">
                <a14:useLocalDpi xmlns:a14="http://schemas.microsoft.com/office/drawing/2010/main" val="0"/>
              </a:ext>
            </a:extLst>
          </a:blip>
          <a:stretch>
            <a:fillRect/>
          </a:stretch>
        </p:blipFill>
        <p:spPr>
          <a:xfrm>
            <a:off x="689811" y="1026695"/>
            <a:ext cx="9849852" cy="5293893"/>
          </a:xfrm>
          <a:prstGeom prst="rect">
            <a:avLst/>
          </a:prstGeom>
        </p:spPr>
      </p:pic>
      <p:sp>
        <p:nvSpPr>
          <p:cNvPr id="7" name="Ellipse 6"/>
          <p:cNvSpPr/>
          <p:nvPr/>
        </p:nvSpPr>
        <p:spPr>
          <a:xfrm>
            <a:off x="689811" y="4027321"/>
            <a:ext cx="2294021" cy="12344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0" name="Ellipse 9"/>
          <p:cNvSpPr/>
          <p:nvPr/>
        </p:nvSpPr>
        <p:spPr>
          <a:xfrm>
            <a:off x="2396039" y="1300163"/>
            <a:ext cx="1400175" cy="6000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3008237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8D3440-A9D0-46B9-9D89-616C5CEFEFDE}"/>
              </a:ext>
            </a:extLst>
          </p:cNvPr>
          <p:cNvPicPr>
            <a:picLocks noChangeAspect="1"/>
          </p:cNvPicPr>
          <p:nvPr/>
        </p:nvPicPr>
        <p:blipFill>
          <a:blip r:embed="rId3"/>
          <a:stretch>
            <a:fillRect/>
          </a:stretch>
        </p:blipFill>
        <p:spPr>
          <a:xfrm>
            <a:off x="0" y="1673"/>
            <a:ext cx="12192000" cy="6854653"/>
          </a:xfrm>
          <a:prstGeom prst="rect">
            <a:avLst/>
          </a:prstGeom>
        </p:spPr>
      </p:pic>
      <p:sp>
        <p:nvSpPr>
          <p:cNvPr id="4" name="ZoneTexte 3">
            <a:extLst>
              <a:ext uri="{FF2B5EF4-FFF2-40B4-BE49-F238E27FC236}">
                <a16:creationId xmlns:a16="http://schemas.microsoft.com/office/drawing/2014/main" id="{3447FF51-7EA3-4317-B5A7-792213C5193B}"/>
              </a:ext>
            </a:extLst>
          </p:cNvPr>
          <p:cNvSpPr txBox="1"/>
          <p:nvPr/>
        </p:nvSpPr>
        <p:spPr>
          <a:xfrm>
            <a:off x="8540496" y="786384"/>
            <a:ext cx="1773936" cy="923330"/>
          </a:xfrm>
          <a:prstGeom prst="rect">
            <a:avLst/>
          </a:prstGeom>
          <a:noFill/>
          <a:ln>
            <a:solidFill>
              <a:srgbClr val="FF0000"/>
            </a:solidFill>
          </a:ln>
        </p:spPr>
        <p:txBody>
          <a:bodyPr wrap="square" rtlCol="0">
            <a:spAutoFit/>
          </a:bodyPr>
          <a:lstStyle/>
          <a:p>
            <a:pPr algn="ctr"/>
            <a:r>
              <a:rPr lang="fr-FR" dirty="0">
                <a:solidFill>
                  <a:srgbClr val="FF0000"/>
                </a:solidFill>
              </a:rPr>
              <a:t>Communiquer avec vos formateurs</a:t>
            </a:r>
          </a:p>
        </p:txBody>
      </p:sp>
      <p:cxnSp>
        <p:nvCxnSpPr>
          <p:cNvPr id="6" name="Connecteur droit avec flèche 5">
            <a:extLst>
              <a:ext uri="{FF2B5EF4-FFF2-40B4-BE49-F238E27FC236}">
                <a16:creationId xmlns:a16="http://schemas.microsoft.com/office/drawing/2014/main" id="{47053CE5-887B-469C-80AF-44A81218692B}"/>
              </a:ext>
            </a:extLst>
          </p:cNvPr>
          <p:cNvCxnSpPr>
            <a:cxnSpLocks/>
          </p:cNvCxnSpPr>
          <p:nvPr/>
        </p:nvCxnSpPr>
        <p:spPr>
          <a:xfrm flipV="1">
            <a:off x="10314432" y="932688"/>
            <a:ext cx="749808" cy="1645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4BC1C038-8279-40A7-A16B-56F16EE07CA4}"/>
              </a:ext>
            </a:extLst>
          </p:cNvPr>
          <p:cNvSpPr txBox="1"/>
          <p:nvPr/>
        </p:nvSpPr>
        <p:spPr>
          <a:xfrm>
            <a:off x="877824" y="2154412"/>
            <a:ext cx="2267712" cy="369332"/>
          </a:xfrm>
          <a:prstGeom prst="rect">
            <a:avLst/>
          </a:prstGeom>
          <a:noFill/>
          <a:ln>
            <a:solidFill>
              <a:srgbClr val="FF0000"/>
            </a:solidFill>
          </a:ln>
        </p:spPr>
        <p:txBody>
          <a:bodyPr wrap="square" rtlCol="0">
            <a:spAutoFit/>
          </a:bodyPr>
          <a:lstStyle/>
          <a:p>
            <a:r>
              <a:rPr lang="fr-FR" dirty="0">
                <a:solidFill>
                  <a:srgbClr val="FF0000"/>
                </a:solidFill>
              </a:rPr>
              <a:t>Un forum pour tous</a:t>
            </a:r>
          </a:p>
        </p:txBody>
      </p:sp>
      <p:cxnSp>
        <p:nvCxnSpPr>
          <p:cNvPr id="10" name="Connecteur droit avec flèche 9">
            <a:extLst>
              <a:ext uri="{FF2B5EF4-FFF2-40B4-BE49-F238E27FC236}">
                <a16:creationId xmlns:a16="http://schemas.microsoft.com/office/drawing/2014/main" id="{DC140D5D-E14D-4C33-9645-60C7EAA037F3}"/>
              </a:ext>
            </a:extLst>
          </p:cNvPr>
          <p:cNvCxnSpPr/>
          <p:nvPr/>
        </p:nvCxnSpPr>
        <p:spPr>
          <a:xfrm flipV="1">
            <a:off x="2084832" y="2523744"/>
            <a:ext cx="694944" cy="6766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6D0C72AC-E5A2-4BE0-A493-D7AC8E8382AF}"/>
              </a:ext>
            </a:extLst>
          </p:cNvPr>
          <p:cNvSpPr txBox="1"/>
          <p:nvPr/>
        </p:nvSpPr>
        <p:spPr>
          <a:xfrm>
            <a:off x="1280160" y="4676483"/>
            <a:ext cx="1499616" cy="646331"/>
          </a:xfrm>
          <a:prstGeom prst="rect">
            <a:avLst/>
          </a:prstGeom>
          <a:noFill/>
          <a:ln>
            <a:solidFill>
              <a:srgbClr val="FF0000"/>
            </a:solidFill>
          </a:ln>
        </p:spPr>
        <p:txBody>
          <a:bodyPr wrap="square" rtlCol="0">
            <a:spAutoFit/>
          </a:bodyPr>
          <a:lstStyle/>
          <a:p>
            <a:r>
              <a:rPr lang="fr-FR" dirty="0">
                <a:solidFill>
                  <a:srgbClr val="FF0000"/>
                </a:solidFill>
              </a:rPr>
              <a:t>Un parcours autonome</a:t>
            </a:r>
          </a:p>
        </p:txBody>
      </p:sp>
      <p:cxnSp>
        <p:nvCxnSpPr>
          <p:cNvPr id="13" name="Connecteur droit avec flèche 12">
            <a:extLst>
              <a:ext uri="{FF2B5EF4-FFF2-40B4-BE49-F238E27FC236}">
                <a16:creationId xmlns:a16="http://schemas.microsoft.com/office/drawing/2014/main" id="{FBF366F2-1E41-4E29-9E98-74E7E3E85E04}"/>
              </a:ext>
            </a:extLst>
          </p:cNvPr>
          <p:cNvCxnSpPr>
            <a:cxnSpLocks/>
          </p:cNvCxnSpPr>
          <p:nvPr/>
        </p:nvCxnSpPr>
        <p:spPr>
          <a:xfrm flipH="1">
            <a:off x="877824" y="5215652"/>
            <a:ext cx="402336" cy="215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68BD01E3-1A2D-43D2-A8E4-D77C734EF50B}"/>
              </a:ext>
            </a:extLst>
          </p:cNvPr>
          <p:cNvSpPr txBox="1"/>
          <p:nvPr/>
        </p:nvSpPr>
        <p:spPr>
          <a:xfrm>
            <a:off x="9427464" y="3569788"/>
            <a:ext cx="2313432" cy="369332"/>
          </a:xfrm>
          <a:prstGeom prst="rect">
            <a:avLst/>
          </a:prstGeom>
          <a:noFill/>
          <a:ln>
            <a:solidFill>
              <a:srgbClr val="FF0000"/>
            </a:solidFill>
          </a:ln>
        </p:spPr>
        <p:txBody>
          <a:bodyPr wrap="square" rtlCol="0">
            <a:spAutoFit/>
          </a:bodyPr>
          <a:lstStyle/>
          <a:p>
            <a:r>
              <a:rPr lang="fr-FR" dirty="0">
                <a:solidFill>
                  <a:srgbClr val="FF0000"/>
                </a:solidFill>
              </a:rPr>
              <a:t>Avancée des activités</a:t>
            </a:r>
          </a:p>
        </p:txBody>
      </p:sp>
      <p:cxnSp>
        <p:nvCxnSpPr>
          <p:cNvPr id="17" name="Connecteur droit avec flèche 16">
            <a:extLst>
              <a:ext uri="{FF2B5EF4-FFF2-40B4-BE49-F238E27FC236}">
                <a16:creationId xmlns:a16="http://schemas.microsoft.com/office/drawing/2014/main" id="{7D69B94B-C348-43B2-A8D6-49D805B4892C}"/>
              </a:ext>
            </a:extLst>
          </p:cNvPr>
          <p:cNvCxnSpPr/>
          <p:nvPr/>
        </p:nvCxnSpPr>
        <p:spPr>
          <a:xfrm flipH="1">
            <a:off x="10689336" y="3950208"/>
            <a:ext cx="777240" cy="7262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486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p:cNvGraphicFramePr>
            <a:graphicFrameLocks noGrp="1"/>
          </p:cNvGraphicFramePr>
          <p:nvPr>
            <p:ph idx="1"/>
            <p:extLst>
              <p:ext uri="{D42A27DB-BD31-4B8C-83A1-F6EECF244321}">
                <p14:modId xmlns:p14="http://schemas.microsoft.com/office/powerpoint/2010/main" val="537741600"/>
              </p:ext>
            </p:extLst>
          </p:nvPr>
        </p:nvGraphicFramePr>
        <p:xfrm>
          <a:off x="1122219" y="1724899"/>
          <a:ext cx="9215880" cy="5133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re 1"/>
          <p:cNvSpPr>
            <a:spLocks noGrp="1"/>
          </p:cNvSpPr>
          <p:nvPr>
            <p:ph type="title"/>
          </p:nvPr>
        </p:nvSpPr>
        <p:spPr>
          <a:xfrm>
            <a:off x="1590257" y="249798"/>
            <a:ext cx="7729728" cy="1188720"/>
          </a:xfrm>
          <a:solidFill>
            <a:schemeClr val="accent2"/>
          </a:solidFill>
        </p:spPr>
        <p:txBody>
          <a:bodyPr/>
          <a:lstStyle/>
          <a:p>
            <a:r>
              <a:rPr lang="fr-FR" dirty="0"/>
              <a:t>L’EXAMEN: </a:t>
            </a:r>
            <a:r>
              <a:rPr lang="fr-FR" dirty="0" err="1"/>
              <a:t>leS</a:t>
            </a:r>
            <a:r>
              <a:rPr lang="fr-FR" dirty="0"/>
              <a:t> Modalités</a:t>
            </a:r>
          </a:p>
        </p:txBody>
      </p:sp>
    </p:spTree>
    <p:extLst>
      <p:ext uri="{BB962C8B-B14F-4D97-AF65-F5344CB8AC3E}">
        <p14:creationId xmlns:p14="http://schemas.microsoft.com/office/powerpoint/2010/main" val="915750989"/>
      </p:ext>
    </p:extLst>
  </p:cSld>
  <p:clrMapOvr>
    <a:masterClrMapping/>
  </p:clrMapOvr>
</p:sld>
</file>

<file path=ppt/theme/theme1.xml><?xml version="1.0" encoding="utf-8"?>
<a:theme xmlns:a="http://schemas.openxmlformats.org/drawingml/2006/main" name="Parcel">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Colis</Template>
  <TotalTime>816</TotalTime>
  <Words>1131</Words>
  <Application>Microsoft Office PowerPoint</Application>
  <PresentationFormat>Grand écran</PresentationFormat>
  <Paragraphs>170</Paragraphs>
  <Slides>17</Slides>
  <Notes>14</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27" baseType="lpstr">
      <vt:lpstr>Microsoft YaHei</vt:lpstr>
      <vt:lpstr>Arial</vt:lpstr>
      <vt:lpstr>Calibri</vt:lpstr>
      <vt:lpstr>Gill Sans MT</vt:lpstr>
      <vt:lpstr>Mangal</vt:lpstr>
      <vt:lpstr>Marianne</vt:lpstr>
      <vt:lpstr>Times New Roman</vt:lpstr>
      <vt:lpstr>Wingdings</vt:lpstr>
      <vt:lpstr>Parcel</vt:lpstr>
      <vt:lpstr>Document</vt:lpstr>
      <vt:lpstr> Réunion information Préparation A LA Certification Complémentaire FLS 2022-2023</vt:lpstr>
      <vt:lpstr>DéROULé</vt:lpstr>
      <vt:lpstr>2022-2023 Un parcours de formation hybride</vt:lpstr>
      <vt:lpstr>Présentation PowerPoint</vt:lpstr>
      <vt:lpstr>Tuto M@gistère</vt:lpstr>
      <vt:lpstr>Présentation PowerPoint</vt:lpstr>
      <vt:lpstr>Présentation PowerPoint</vt:lpstr>
      <vt:lpstr>Présentation PowerPoint</vt:lpstr>
      <vt:lpstr>L’EXAMEN: leS Modalités</vt:lpstr>
      <vt:lpstr>L’EXAMEN: le rapport</vt:lpstr>
      <vt:lpstr>L’EXAMEN: l’oral</vt:lpstr>
      <vt:lpstr>2022-2023 INSCRIPTION A LA FORMATION</vt:lpstr>
      <vt:lpstr>Présentation PowerPoint</vt:lpstr>
      <vt:lpstr>Le portail de l'école académique de la formation continue</vt:lpstr>
      <vt:lpstr>Le portail de l'école académique de la formation continue</vt:lpstr>
      <vt:lpstr>Le portail de l'école académique de la formation continue</vt:lpstr>
      <vt:lpstr>2022-2023 RESSOURCES PEDAGOGIQUES pour une initiation au FLS</vt:lpstr>
    </vt:vector>
  </TitlesOfParts>
  <Company>Académie de Versailles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A LA Certification Complementaire FLS 2019-2020</dc:title>
  <dc:creator>Amandine Legrand</dc:creator>
  <cp:lastModifiedBy>Ariane Lefebvre</cp:lastModifiedBy>
  <cp:revision>107</cp:revision>
  <dcterms:created xsi:type="dcterms:W3CDTF">2019-05-21T12:38:05Z</dcterms:created>
  <dcterms:modified xsi:type="dcterms:W3CDTF">2022-06-22T15:49:54Z</dcterms:modified>
</cp:coreProperties>
</file>